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notesMasterIdLst>
    <p:notesMasterId r:id="rId13"/>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notesMaster" Target="notesMasters/notesMaster1.xml"/><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AFAFA"/>
        </a:solidFill>
      </p:bgPr>
    </p:bg>
    <p:spTree>
      <p:nvGrpSpPr>
        <p:cNvPr id="1" name=""/>
        <p:cNvGrpSpPr/>
        <p:nvPr/>
      </p:nvGrpSpPr>
      <p:grpSpPr>
        <a:xfrm>
          <a:off x="0" y="0"/>
          <a:ext cx="0" cy="0"/>
          <a:chOff x="0" y="0"/>
          <a:chExt cx="0" cy="0"/>
        </a:xfrm>
      </p:grpSpPr>
      <p:sp>
        <p:nvSpPr>
          <p:cNvPr id="2" name="Text 0"/>
          <p:cNvSpPr/>
          <p:nvPr/>
        </p:nvSpPr>
        <p:spPr>
          <a:xfrm>
            <a:off x="1371600" y="1097280"/>
            <a:ext cx="5943600" cy="274320"/>
          </a:xfrm>
          <a:prstGeom prst="rect">
            <a:avLst/>
          </a:prstGeom>
          <a:noFill/>
          <a:ln/>
        </p:spPr>
        <p:txBody>
          <a:bodyPr wrap="square" lIns="0" tIns="0" rIns="0" bIns="0" rtlCol="0" anchor="ctr"/>
          <a:lstStyle/>
          <a:p>
            <a:pPr indent="0" marL="0">
              <a:buNone/>
            </a:pPr>
            <a:r>
              <a:rPr lang="en-US" sz="900" dirty="0">
                <a:solidFill>
                  <a:srgbClr val="9F9FA9"/>
                </a:solidFill>
                <a:latin typeface="Consolas" pitchFamily="34" charset="0"/>
                <a:ea typeface="Consolas" pitchFamily="34" charset="-122"/>
                <a:cs typeface="Consolas" pitchFamily="34" charset="-120"/>
              </a:rPr>
              <a:t>hugomelis.nl/experiments</a:t>
            </a:r>
            <a:endParaRPr lang="en-US" sz="900" dirty="0"/>
          </a:p>
        </p:txBody>
      </p:sp>
      <p:sp>
        <p:nvSpPr>
          <p:cNvPr id="3" name="Text 1"/>
          <p:cNvSpPr/>
          <p:nvPr/>
        </p:nvSpPr>
        <p:spPr>
          <a:xfrm>
            <a:off x="1371600" y="1554480"/>
            <a:ext cx="5943600" cy="548640"/>
          </a:xfrm>
          <a:prstGeom prst="rect">
            <a:avLst/>
          </a:prstGeom>
          <a:noFill/>
          <a:ln/>
        </p:spPr>
        <p:txBody>
          <a:bodyPr wrap="square" lIns="0" tIns="0" rIns="0" bIns="0" rtlCol="0" anchor="ctr"/>
          <a:lstStyle/>
          <a:p>
            <a:pPr indent="0" marL="0">
              <a:buNone/>
            </a:pPr>
            <a:r>
              <a:rPr lang="en-US" sz="2800" b="1" dirty="0">
                <a:solidFill>
                  <a:srgbClr val="18181B"/>
                </a:solidFill>
                <a:latin typeface="Trebuchet MS" pitchFamily="34" charset="0"/>
                <a:ea typeface="Trebuchet MS" pitchFamily="34" charset="-122"/>
                <a:cs typeface="Trebuchet MS" pitchFamily="34" charset="-120"/>
              </a:rPr>
              <a:t>3 AI Experiments</a:t>
            </a:r>
            <a:endParaRPr lang="en-US" sz="2800" dirty="0"/>
          </a:p>
        </p:txBody>
      </p:sp>
      <p:sp>
        <p:nvSpPr>
          <p:cNvPr id="4" name="Text 2"/>
          <p:cNvSpPr/>
          <p:nvPr/>
        </p:nvSpPr>
        <p:spPr>
          <a:xfrm>
            <a:off x="1371600" y="2194560"/>
            <a:ext cx="5943600" cy="365760"/>
          </a:xfrm>
          <a:prstGeom prst="rect">
            <a:avLst/>
          </a:prstGeom>
          <a:noFill/>
          <a:ln/>
        </p:spPr>
        <p:txBody>
          <a:bodyPr wrap="square" lIns="0" tIns="0" rIns="0" bIns="0" rtlCol="0" anchor="ctr"/>
          <a:lstStyle/>
          <a:p>
            <a:pPr indent="0" marL="0">
              <a:lnSpc>
                <a:spcPct val="175000"/>
              </a:lnSpc>
              <a:buNone/>
            </a:pPr>
            <a:r>
              <a:rPr lang="en-US" sz="1300" dirty="0">
                <a:solidFill>
                  <a:srgbClr val="71717B"/>
                </a:solidFill>
                <a:latin typeface="Consolas" pitchFamily="34" charset="0"/>
                <a:ea typeface="Consolas" pitchFamily="34" charset="-122"/>
                <a:cs typeface="Consolas" pitchFamily="34" charset="-120"/>
              </a:rPr>
              <a:t>That taught me more about myself than about the tool.</a:t>
            </a:r>
            <a:endParaRPr lang="en-US" sz="1300" dirty="0"/>
          </a:p>
        </p:txBody>
      </p:sp>
      <p:sp>
        <p:nvSpPr>
          <p:cNvPr id="5" name="Shape 3"/>
          <p:cNvSpPr/>
          <p:nvPr/>
        </p:nvSpPr>
        <p:spPr>
          <a:xfrm>
            <a:off x="1371600" y="2834640"/>
            <a:ext cx="548640" cy="0"/>
          </a:xfrm>
          <a:prstGeom prst="line">
            <a:avLst/>
          </a:prstGeom>
          <a:noFill/>
          <a:ln w="9525">
            <a:solidFill>
              <a:srgbClr val="D4D4D8"/>
            </a:solidFill>
            <a:prstDash val="solid"/>
          </a:ln>
        </p:spPr>
      </p:sp>
      <p:sp>
        <p:nvSpPr>
          <p:cNvPr id="6" name="Text 4"/>
          <p:cNvSpPr/>
          <p:nvPr/>
        </p:nvSpPr>
        <p:spPr>
          <a:xfrm>
            <a:off x="1371600" y="3017520"/>
            <a:ext cx="5943600" cy="274320"/>
          </a:xfrm>
          <a:prstGeom prst="rect">
            <a:avLst/>
          </a:prstGeom>
          <a:noFill/>
          <a:ln/>
        </p:spPr>
        <p:txBody>
          <a:bodyPr wrap="square" lIns="0" tIns="0" rIns="0" bIns="0" rtlCol="0" anchor="ctr"/>
          <a:lstStyle/>
          <a:p>
            <a:pPr indent="0" marL="0">
              <a:buNone/>
            </a:pPr>
            <a:r>
              <a:rPr lang="en-US" sz="900" dirty="0">
                <a:solidFill>
                  <a:srgbClr val="9F9FA9"/>
                </a:solidFill>
                <a:latin typeface="Consolas" pitchFamily="34" charset="0"/>
                <a:ea typeface="Consolas" pitchFamily="34" charset="-122"/>
                <a:cs typeface="Consolas" pitchFamily="34" charset="-120"/>
              </a:rPr>
              <a:t>Hugo Melis · 2026</a:t>
            </a:r>
            <a:endParaRPr lang="en-US" sz="9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AFAFA"/>
        </a:solidFill>
      </p:bgPr>
    </p:bg>
    <p:spTree>
      <p:nvGrpSpPr>
        <p:cNvPr id="1" name=""/>
        <p:cNvGrpSpPr/>
        <p:nvPr/>
      </p:nvGrpSpPr>
      <p:grpSpPr>
        <a:xfrm>
          <a:off x="0" y="0"/>
          <a:ext cx="0" cy="0"/>
          <a:chOff x="0" y="0"/>
          <a:chExt cx="0" cy="0"/>
        </a:xfrm>
      </p:grpSpPr>
      <p:sp>
        <p:nvSpPr>
          <p:cNvPr id="2" name="Shape 0"/>
          <p:cNvSpPr/>
          <p:nvPr/>
        </p:nvSpPr>
        <p:spPr>
          <a:xfrm>
            <a:off x="1371600" y="914400"/>
            <a:ext cx="502920" cy="201168"/>
          </a:xfrm>
          <a:prstGeom prst="roundRect">
            <a:avLst>
              <a:gd name="adj" fmla="val 50000"/>
            </a:avLst>
          </a:prstGeom>
          <a:solidFill>
            <a:srgbClr val="E0E7FF"/>
          </a:solidFill>
          <a:ln/>
        </p:spPr>
      </p:sp>
      <p:sp>
        <p:nvSpPr>
          <p:cNvPr id="3" name="Text 1"/>
          <p:cNvSpPr/>
          <p:nvPr/>
        </p:nvSpPr>
        <p:spPr>
          <a:xfrm>
            <a:off x="1371600" y="914400"/>
            <a:ext cx="502920" cy="201168"/>
          </a:xfrm>
          <a:prstGeom prst="rect">
            <a:avLst/>
          </a:prstGeom>
          <a:noFill/>
          <a:ln/>
        </p:spPr>
        <p:txBody>
          <a:bodyPr wrap="square" lIns="0" tIns="0" rIns="0" bIns="0" rtlCol="0" anchor="ctr"/>
          <a:lstStyle/>
          <a:p>
            <a:pPr algn="ctr" indent="0" marL="0">
              <a:buNone/>
            </a:pPr>
            <a:r>
              <a:rPr lang="en-US" sz="800" b="1" dirty="0">
                <a:solidFill>
                  <a:srgbClr val="372AAC"/>
                </a:solidFill>
                <a:latin typeface="Consolas" pitchFamily="34" charset="0"/>
                <a:ea typeface="Consolas" pitchFamily="34" charset="-122"/>
                <a:cs typeface="Consolas" pitchFamily="34" charset="-120"/>
              </a:rPr>
              <a:t>Day 19</a:t>
            </a:r>
            <a:endParaRPr lang="en-US" sz="800" dirty="0"/>
          </a:p>
        </p:txBody>
      </p:sp>
      <p:sp>
        <p:nvSpPr>
          <p:cNvPr id="4" name="Text 2"/>
          <p:cNvSpPr/>
          <p:nvPr/>
        </p:nvSpPr>
        <p:spPr>
          <a:xfrm>
            <a:off x="1965960" y="914400"/>
            <a:ext cx="1828800" cy="201168"/>
          </a:xfrm>
          <a:prstGeom prst="rect">
            <a:avLst/>
          </a:prstGeom>
          <a:noFill/>
          <a:ln/>
        </p:spPr>
        <p:txBody>
          <a:bodyPr wrap="square" lIns="0" tIns="0" rIns="0" bIns="0" rtlCol="0" anchor="ctr"/>
          <a:lstStyle/>
          <a:p>
            <a:pPr indent="0" marL="0">
              <a:buNone/>
            </a:pPr>
            <a:r>
              <a:rPr lang="en-US" sz="800" dirty="0">
                <a:solidFill>
                  <a:srgbClr val="9F9FA9"/>
                </a:solidFill>
                <a:latin typeface="Consolas" pitchFamily="34" charset="0"/>
                <a:ea typeface="Consolas" pitchFamily="34" charset="-122"/>
                <a:cs typeface="Consolas" pitchFamily="34" charset="-120"/>
              </a:rPr>
              <a:t>Key Insight</a:t>
            </a:r>
            <a:endParaRPr lang="en-US" sz="800" dirty="0"/>
          </a:p>
        </p:txBody>
      </p:sp>
      <p:sp>
        <p:nvSpPr>
          <p:cNvPr id="5" name="Shape 3"/>
          <p:cNvSpPr/>
          <p:nvPr/>
        </p:nvSpPr>
        <p:spPr>
          <a:xfrm>
            <a:off x="1371600" y="1463040"/>
            <a:ext cx="22860" cy="914400"/>
          </a:xfrm>
          <a:prstGeom prst="rect">
            <a:avLst/>
          </a:prstGeom>
          <a:solidFill>
            <a:srgbClr val="FCA311"/>
          </a:solidFill>
          <a:ln/>
        </p:spPr>
      </p:sp>
      <p:sp>
        <p:nvSpPr>
          <p:cNvPr id="6" name="Text 4"/>
          <p:cNvSpPr/>
          <p:nvPr/>
        </p:nvSpPr>
        <p:spPr>
          <a:xfrm>
            <a:off x="1673352" y="1463040"/>
            <a:ext cx="5641848" cy="228600"/>
          </a:xfrm>
          <a:prstGeom prst="rect">
            <a:avLst/>
          </a:prstGeom>
          <a:noFill/>
          <a:ln/>
        </p:spPr>
        <p:txBody>
          <a:bodyPr wrap="square" lIns="0" tIns="0" rIns="0" bIns="0" rtlCol="0" anchor="ctr"/>
          <a:lstStyle/>
          <a:p>
            <a:pPr indent="0" marL="0">
              <a:buNone/>
            </a:pPr>
            <a:r>
              <a:rPr lang="en-US" sz="1000" b="1" dirty="0">
                <a:solidFill>
                  <a:srgbClr val="FCA311"/>
                </a:solidFill>
                <a:latin typeface="Trebuchet MS" pitchFamily="34" charset="0"/>
                <a:ea typeface="Trebuchet MS" pitchFamily="34" charset="-122"/>
                <a:cs typeface="Trebuchet MS" pitchFamily="34" charset="-120"/>
              </a:rPr>
              <a:t>Key Insight:</a:t>
            </a:r>
            <a:endParaRPr lang="en-US" sz="1000" dirty="0"/>
          </a:p>
        </p:txBody>
      </p:sp>
      <p:sp>
        <p:nvSpPr>
          <p:cNvPr id="7" name="Text 5"/>
          <p:cNvSpPr/>
          <p:nvPr/>
        </p:nvSpPr>
        <p:spPr>
          <a:xfrm>
            <a:off x="1673352" y="1737360"/>
            <a:ext cx="5641848" cy="640080"/>
          </a:xfrm>
          <a:prstGeom prst="rect">
            <a:avLst/>
          </a:prstGeom>
          <a:noFill/>
          <a:ln/>
        </p:spPr>
        <p:txBody>
          <a:bodyPr wrap="square" lIns="0" tIns="0" rIns="0" bIns="0" rtlCol="0" anchor="ctr"/>
          <a:lstStyle/>
          <a:p>
            <a:pPr indent="0" marL="0">
              <a:lnSpc>
                <a:spcPct val="175000"/>
              </a:lnSpc>
              <a:buNone/>
            </a:pPr>
            <a:r>
              <a:rPr lang="en-US" sz="1200" dirty="0">
                <a:solidFill>
                  <a:srgbClr val="27272A"/>
                </a:solidFill>
                <a:latin typeface="Consolas" pitchFamily="34" charset="0"/>
                <a:ea typeface="Consolas" pitchFamily="34" charset="-122"/>
                <a:cs typeface="Consolas" pitchFamily="34" charset="-120"/>
              </a:rPr>
              <a:t>The cost of translating an idea into a working product has dropped to almost zero. We don't know what this means yet.</a:t>
            </a:r>
            <a:endParaRPr lang="en-US" sz="1200" dirty="0"/>
          </a:p>
        </p:txBody>
      </p:sp>
      <p:sp>
        <p:nvSpPr>
          <p:cNvPr id="8" name="Text 6"/>
          <p:cNvSpPr/>
          <p:nvPr/>
        </p:nvSpPr>
        <p:spPr>
          <a:xfrm>
            <a:off x="1673352" y="2651760"/>
            <a:ext cx="5641848" cy="457200"/>
          </a:xfrm>
          <a:prstGeom prst="rect">
            <a:avLst/>
          </a:prstGeom>
          <a:noFill/>
          <a:ln/>
        </p:spPr>
        <p:txBody>
          <a:bodyPr wrap="square" lIns="0" tIns="0" rIns="0" bIns="0" rtlCol="0" anchor="ctr"/>
          <a:lstStyle/>
          <a:p>
            <a:pPr indent="0" marL="0">
              <a:lnSpc>
                <a:spcPct val="165000"/>
              </a:lnSpc>
              <a:buNone/>
            </a:pPr>
            <a:r>
              <a:rPr lang="en-US" sz="1000" dirty="0">
                <a:solidFill>
                  <a:srgbClr val="71717B"/>
                </a:solidFill>
                <a:latin typeface="Consolas" pitchFamily="34" charset="0"/>
                <a:ea typeface="Consolas" pitchFamily="34" charset="-122"/>
                <a:cs typeface="Consolas" pitchFamily="34" charset="-120"/>
              </a:rPr>
              <a:t>The question shifts from "can I build it?" to "is this what I actually want?"</a:t>
            </a:r>
            <a:endParaRPr lang="en-US" sz="1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AFAFA"/>
        </a:solidFill>
      </p:bgPr>
    </p:bg>
    <p:spTree>
      <p:nvGrpSpPr>
        <p:cNvPr id="1" name=""/>
        <p:cNvGrpSpPr/>
        <p:nvPr/>
      </p:nvGrpSpPr>
      <p:grpSpPr>
        <a:xfrm>
          <a:off x="0" y="0"/>
          <a:ext cx="0" cy="0"/>
          <a:chOff x="0" y="0"/>
          <a:chExt cx="0" cy="0"/>
        </a:xfrm>
      </p:grpSpPr>
      <p:sp>
        <p:nvSpPr>
          <p:cNvPr id="2" name="Text 0"/>
          <p:cNvSpPr/>
          <p:nvPr/>
        </p:nvSpPr>
        <p:spPr>
          <a:xfrm>
            <a:off x="1371600" y="731520"/>
            <a:ext cx="5943600" cy="274320"/>
          </a:xfrm>
          <a:prstGeom prst="rect">
            <a:avLst/>
          </a:prstGeom>
          <a:noFill/>
          <a:ln/>
        </p:spPr>
        <p:txBody>
          <a:bodyPr wrap="square" lIns="0" tIns="0" rIns="0" bIns="0" rtlCol="0" anchor="ctr"/>
          <a:lstStyle/>
          <a:p>
            <a:pPr indent="0" marL="0">
              <a:buNone/>
            </a:pPr>
            <a:r>
              <a:rPr lang="en-US" sz="1000" dirty="0">
                <a:solidFill>
                  <a:srgbClr val="FCA311"/>
                </a:solidFill>
                <a:latin typeface="Consolas" pitchFamily="34" charset="0"/>
                <a:ea typeface="Consolas" pitchFamily="34" charset="-122"/>
                <a:cs typeface="Consolas" pitchFamily="34" charset="-120"/>
              </a:rPr>
              <a:t>The Hidden Pattern</a:t>
            </a:r>
            <a:endParaRPr lang="en-US" sz="1000" dirty="0"/>
          </a:p>
        </p:txBody>
      </p:sp>
      <p:sp>
        <p:nvSpPr>
          <p:cNvPr id="3" name="Text 1"/>
          <p:cNvSpPr/>
          <p:nvPr/>
        </p:nvSpPr>
        <p:spPr>
          <a:xfrm>
            <a:off x="1371600" y="1097280"/>
            <a:ext cx="5943600" cy="457200"/>
          </a:xfrm>
          <a:prstGeom prst="rect">
            <a:avLst/>
          </a:prstGeom>
          <a:noFill/>
          <a:ln/>
        </p:spPr>
        <p:txBody>
          <a:bodyPr wrap="square" lIns="0" tIns="0" rIns="0" bIns="0" rtlCol="0" anchor="ctr"/>
          <a:lstStyle/>
          <a:p>
            <a:pPr indent="0" marL="0">
              <a:buNone/>
            </a:pPr>
            <a:r>
              <a:rPr lang="en-US" sz="1800" b="1" dirty="0">
                <a:solidFill>
                  <a:srgbClr val="18181B"/>
                </a:solidFill>
                <a:latin typeface="Trebuchet MS" pitchFamily="34" charset="0"/>
                <a:ea typeface="Trebuchet MS" pitchFamily="34" charset="-122"/>
                <a:cs typeface="Trebuchet MS" pitchFamily="34" charset="-120"/>
              </a:rPr>
              <a:t>Every experiment follows the same loop:</a:t>
            </a:r>
            <a:endParaRPr lang="en-US" sz="1800" dirty="0"/>
          </a:p>
        </p:txBody>
      </p:sp>
      <p:sp>
        <p:nvSpPr>
          <p:cNvPr id="4" name="Shape 2"/>
          <p:cNvSpPr/>
          <p:nvPr/>
        </p:nvSpPr>
        <p:spPr>
          <a:xfrm>
            <a:off x="1371600" y="1828800"/>
            <a:ext cx="1847088" cy="1645920"/>
          </a:xfrm>
          <a:prstGeom prst="rect">
            <a:avLst/>
          </a:prstGeom>
          <a:solidFill>
            <a:srgbClr val="FAFAFA"/>
          </a:solidFill>
          <a:ln w="9525">
            <a:solidFill>
              <a:srgbClr val="E4E4E7"/>
            </a:solidFill>
            <a:prstDash val="solid"/>
          </a:ln>
        </p:spPr>
      </p:sp>
      <p:sp>
        <p:nvSpPr>
          <p:cNvPr id="5" name="Text 3"/>
          <p:cNvSpPr/>
          <p:nvPr/>
        </p:nvSpPr>
        <p:spPr>
          <a:xfrm>
            <a:off x="1623060" y="2029968"/>
            <a:ext cx="548640" cy="320040"/>
          </a:xfrm>
          <a:prstGeom prst="rect">
            <a:avLst/>
          </a:prstGeom>
          <a:noFill/>
          <a:ln/>
        </p:spPr>
        <p:txBody>
          <a:bodyPr wrap="square" lIns="0" tIns="0" rIns="0" bIns="0" rtlCol="0" anchor="ctr"/>
          <a:lstStyle/>
          <a:p>
            <a:pPr indent="0" marL="0">
              <a:buNone/>
            </a:pPr>
            <a:r>
              <a:rPr lang="en-US" sz="1800" b="1" dirty="0">
                <a:solidFill>
                  <a:srgbClr val="FCA311"/>
                </a:solidFill>
                <a:latin typeface="Consolas" pitchFamily="34" charset="0"/>
                <a:ea typeface="Consolas" pitchFamily="34" charset="-122"/>
                <a:cs typeface="Consolas" pitchFamily="34" charset="-120"/>
              </a:rPr>
              <a:t>01</a:t>
            </a:r>
            <a:endParaRPr lang="en-US" sz="1800" dirty="0"/>
          </a:p>
        </p:txBody>
      </p:sp>
      <p:sp>
        <p:nvSpPr>
          <p:cNvPr id="6" name="Text 4"/>
          <p:cNvSpPr/>
          <p:nvPr/>
        </p:nvSpPr>
        <p:spPr>
          <a:xfrm>
            <a:off x="1623060" y="2395728"/>
            <a:ext cx="1344168" cy="228600"/>
          </a:xfrm>
          <a:prstGeom prst="rect">
            <a:avLst/>
          </a:prstGeom>
          <a:noFill/>
          <a:ln/>
        </p:spPr>
        <p:txBody>
          <a:bodyPr wrap="square" lIns="0" tIns="0" rIns="0" bIns="0" rtlCol="0" anchor="ctr"/>
          <a:lstStyle/>
          <a:p>
            <a:pPr indent="0" marL="0">
              <a:buNone/>
            </a:pPr>
            <a:r>
              <a:rPr lang="en-US" sz="1100" b="1" dirty="0">
                <a:solidFill>
                  <a:srgbClr val="18181B"/>
                </a:solidFill>
                <a:latin typeface="Trebuchet MS" pitchFamily="34" charset="0"/>
                <a:ea typeface="Trebuchet MS" pitchFamily="34" charset="-122"/>
                <a:cs typeface="Trebuchet MS" pitchFamily="34" charset="-120"/>
              </a:rPr>
              <a:t>Control</a:t>
            </a:r>
            <a:endParaRPr lang="en-US" sz="1100" dirty="0"/>
          </a:p>
        </p:txBody>
      </p:sp>
      <p:sp>
        <p:nvSpPr>
          <p:cNvPr id="7" name="Text 5"/>
          <p:cNvSpPr/>
          <p:nvPr/>
        </p:nvSpPr>
        <p:spPr>
          <a:xfrm>
            <a:off x="1623060" y="2715768"/>
            <a:ext cx="1344168" cy="640080"/>
          </a:xfrm>
          <a:prstGeom prst="rect">
            <a:avLst/>
          </a:prstGeom>
          <a:noFill/>
          <a:ln/>
        </p:spPr>
        <p:txBody>
          <a:bodyPr wrap="square" lIns="0" tIns="0" rIns="0" bIns="0" rtlCol="0" anchor="ctr"/>
          <a:lstStyle/>
          <a:p>
            <a:pPr indent="0" marL="0">
              <a:lnSpc>
                <a:spcPct val="160000"/>
              </a:lnSpc>
              <a:buNone/>
            </a:pPr>
            <a:r>
              <a:rPr lang="en-US" sz="900" dirty="0">
                <a:solidFill>
                  <a:srgbClr val="52525C"/>
                </a:solidFill>
                <a:latin typeface="Consolas" pitchFamily="34" charset="0"/>
                <a:ea typeface="Consolas" pitchFamily="34" charset="-122"/>
                <a:cs typeface="Consolas" pitchFamily="34" charset="-120"/>
              </a:rPr>
              <a:t>Set up the experiment. Define the question.</a:t>
            </a:r>
            <a:endParaRPr lang="en-US" sz="900" dirty="0"/>
          </a:p>
        </p:txBody>
      </p:sp>
      <p:sp>
        <p:nvSpPr>
          <p:cNvPr id="8" name="Shape 6"/>
          <p:cNvSpPr/>
          <p:nvPr/>
        </p:nvSpPr>
        <p:spPr>
          <a:xfrm>
            <a:off x="3419856" y="1828800"/>
            <a:ext cx="1847088" cy="1645920"/>
          </a:xfrm>
          <a:prstGeom prst="rect">
            <a:avLst/>
          </a:prstGeom>
          <a:solidFill>
            <a:srgbClr val="FAFAFA"/>
          </a:solidFill>
          <a:ln w="9525">
            <a:solidFill>
              <a:srgbClr val="E4E4E7"/>
            </a:solidFill>
            <a:prstDash val="solid"/>
          </a:ln>
        </p:spPr>
      </p:sp>
      <p:sp>
        <p:nvSpPr>
          <p:cNvPr id="9" name="Text 7"/>
          <p:cNvSpPr/>
          <p:nvPr/>
        </p:nvSpPr>
        <p:spPr>
          <a:xfrm>
            <a:off x="3671316" y="2029968"/>
            <a:ext cx="548640" cy="320040"/>
          </a:xfrm>
          <a:prstGeom prst="rect">
            <a:avLst/>
          </a:prstGeom>
          <a:noFill/>
          <a:ln/>
        </p:spPr>
        <p:txBody>
          <a:bodyPr wrap="square" lIns="0" tIns="0" rIns="0" bIns="0" rtlCol="0" anchor="ctr"/>
          <a:lstStyle/>
          <a:p>
            <a:pPr indent="0" marL="0">
              <a:buNone/>
            </a:pPr>
            <a:r>
              <a:rPr lang="en-US" sz="1800" b="1" dirty="0">
                <a:solidFill>
                  <a:srgbClr val="FCA311"/>
                </a:solidFill>
                <a:latin typeface="Consolas" pitchFamily="34" charset="0"/>
                <a:ea typeface="Consolas" pitchFamily="34" charset="-122"/>
                <a:cs typeface="Consolas" pitchFamily="34" charset="-120"/>
              </a:rPr>
              <a:t>02</a:t>
            </a:r>
            <a:endParaRPr lang="en-US" sz="1800" dirty="0"/>
          </a:p>
        </p:txBody>
      </p:sp>
      <p:sp>
        <p:nvSpPr>
          <p:cNvPr id="10" name="Text 8"/>
          <p:cNvSpPr/>
          <p:nvPr/>
        </p:nvSpPr>
        <p:spPr>
          <a:xfrm>
            <a:off x="3671316" y="2395728"/>
            <a:ext cx="1344168" cy="228600"/>
          </a:xfrm>
          <a:prstGeom prst="rect">
            <a:avLst/>
          </a:prstGeom>
          <a:noFill/>
          <a:ln/>
        </p:spPr>
        <p:txBody>
          <a:bodyPr wrap="square" lIns="0" tIns="0" rIns="0" bIns="0" rtlCol="0" anchor="ctr"/>
          <a:lstStyle/>
          <a:p>
            <a:pPr indent="0" marL="0">
              <a:buNone/>
            </a:pPr>
            <a:r>
              <a:rPr lang="en-US" sz="1100" b="1" dirty="0">
                <a:solidFill>
                  <a:srgbClr val="18181B"/>
                </a:solidFill>
                <a:latin typeface="Trebuchet MS" pitchFamily="34" charset="0"/>
                <a:ea typeface="Trebuchet MS" pitchFamily="34" charset="-122"/>
                <a:cs typeface="Trebuchet MS" pitchFamily="34" charset="-120"/>
              </a:rPr>
              <a:t>Confrontation</a:t>
            </a:r>
            <a:endParaRPr lang="en-US" sz="1100" dirty="0"/>
          </a:p>
        </p:txBody>
      </p:sp>
      <p:sp>
        <p:nvSpPr>
          <p:cNvPr id="11" name="Text 9"/>
          <p:cNvSpPr/>
          <p:nvPr/>
        </p:nvSpPr>
        <p:spPr>
          <a:xfrm>
            <a:off x="3671316" y="2715768"/>
            <a:ext cx="1344168" cy="640080"/>
          </a:xfrm>
          <a:prstGeom prst="rect">
            <a:avLst/>
          </a:prstGeom>
          <a:noFill/>
          <a:ln/>
        </p:spPr>
        <p:txBody>
          <a:bodyPr wrap="square" lIns="0" tIns="0" rIns="0" bIns="0" rtlCol="0" anchor="ctr"/>
          <a:lstStyle/>
          <a:p>
            <a:pPr indent="0" marL="0">
              <a:lnSpc>
                <a:spcPct val="160000"/>
              </a:lnSpc>
              <a:buNone/>
            </a:pPr>
            <a:r>
              <a:rPr lang="en-US" sz="900" dirty="0">
                <a:solidFill>
                  <a:srgbClr val="52525C"/>
                </a:solidFill>
                <a:latin typeface="Consolas" pitchFamily="34" charset="0"/>
                <a:ea typeface="Consolas" pitchFamily="34" charset="-122"/>
                <a:cs typeface="Consolas" pitchFamily="34" charset="-120"/>
              </a:rPr>
              <a:t>Run into what AI actually does vs. expectations.</a:t>
            </a:r>
            <a:endParaRPr lang="en-US" sz="900" dirty="0"/>
          </a:p>
        </p:txBody>
      </p:sp>
      <p:sp>
        <p:nvSpPr>
          <p:cNvPr id="12" name="Shape 10"/>
          <p:cNvSpPr/>
          <p:nvPr/>
        </p:nvSpPr>
        <p:spPr>
          <a:xfrm>
            <a:off x="5468112" y="1828800"/>
            <a:ext cx="1847088" cy="1645920"/>
          </a:xfrm>
          <a:prstGeom prst="rect">
            <a:avLst/>
          </a:prstGeom>
          <a:solidFill>
            <a:srgbClr val="FAFAFA"/>
          </a:solidFill>
          <a:ln w="9525">
            <a:solidFill>
              <a:srgbClr val="E4E4E7"/>
            </a:solidFill>
            <a:prstDash val="solid"/>
          </a:ln>
        </p:spPr>
      </p:sp>
      <p:sp>
        <p:nvSpPr>
          <p:cNvPr id="13" name="Text 11"/>
          <p:cNvSpPr/>
          <p:nvPr/>
        </p:nvSpPr>
        <p:spPr>
          <a:xfrm>
            <a:off x="5719572" y="2029968"/>
            <a:ext cx="548640" cy="320040"/>
          </a:xfrm>
          <a:prstGeom prst="rect">
            <a:avLst/>
          </a:prstGeom>
          <a:noFill/>
          <a:ln/>
        </p:spPr>
        <p:txBody>
          <a:bodyPr wrap="square" lIns="0" tIns="0" rIns="0" bIns="0" rtlCol="0" anchor="ctr"/>
          <a:lstStyle/>
          <a:p>
            <a:pPr indent="0" marL="0">
              <a:buNone/>
            </a:pPr>
            <a:r>
              <a:rPr lang="en-US" sz="1800" b="1" dirty="0">
                <a:solidFill>
                  <a:srgbClr val="FCA311"/>
                </a:solidFill>
                <a:latin typeface="Consolas" pitchFamily="34" charset="0"/>
                <a:ea typeface="Consolas" pitchFamily="34" charset="-122"/>
                <a:cs typeface="Consolas" pitchFamily="34" charset="-120"/>
              </a:rPr>
              <a:t>03</a:t>
            </a:r>
            <a:endParaRPr lang="en-US" sz="1800" dirty="0"/>
          </a:p>
        </p:txBody>
      </p:sp>
      <p:sp>
        <p:nvSpPr>
          <p:cNvPr id="14" name="Text 12"/>
          <p:cNvSpPr/>
          <p:nvPr/>
        </p:nvSpPr>
        <p:spPr>
          <a:xfrm>
            <a:off x="5719572" y="2395728"/>
            <a:ext cx="1344168" cy="228600"/>
          </a:xfrm>
          <a:prstGeom prst="rect">
            <a:avLst/>
          </a:prstGeom>
          <a:noFill/>
          <a:ln/>
        </p:spPr>
        <p:txBody>
          <a:bodyPr wrap="square" lIns="0" tIns="0" rIns="0" bIns="0" rtlCol="0" anchor="ctr"/>
          <a:lstStyle/>
          <a:p>
            <a:pPr indent="0" marL="0">
              <a:buNone/>
            </a:pPr>
            <a:r>
              <a:rPr lang="en-US" sz="1100" b="1" dirty="0">
                <a:solidFill>
                  <a:srgbClr val="18181B"/>
                </a:solidFill>
                <a:latin typeface="Trebuchet MS" pitchFamily="34" charset="0"/>
                <a:ea typeface="Trebuchet MS" pitchFamily="34" charset="-122"/>
                <a:cs typeface="Trebuchet MS" pitchFamily="34" charset="-120"/>
              </a:rPr>
              <a:t>Self-Knowledge</a:t>
            </a:r>
            <a:endParaRPr lang="en-US" sz="1100" dirty="0"/>
          </a:p>
        </p:txBody>
      </p:sp>
      <p:sp>
        <p:nvSpPr>
          <p:cNvPr id="15" name="Text 13"/>
          <p:cNvSpPr/>
          <p:nvPr/>
        </p:nvSpPr>
        <p:spPr>
          <a:xfrm>
            <a:off x="5719572" y="2715768"/>
            <a:ext cx="1344168" cy="640080"/>
          </a:xfrm>
          <a:prstGeom prst="rect">
            <a:avLst/>
          </a:prstGeom>
          <a:noFill/>
          <a:ln/>
        </p:spPr>
        <p:txBody>
          <a:bodyPr wrap="square" lIns="0" tIns="0" rIns="0" bIns="0" rtlCol="0" anchor="ctr"/>
          <a:lstStyle/>
          <a:p>
            <a:pPr indent="0" marL="0">
              <a:lnSpc>
                <a:spcPct val="160000"/>
              </a:lnSpc>
              <a:buNone/>
            </a:pPr>
            <a:r>
              <a:rPr lang="en-US" sz="900" dirty="0">
                <a:solidFill>
                  <a:srgbClr val="52525C"/>
                </a:solidFill>
                <a:latin typeface="Consolas" pitchFamily="34" charset="0"/>
                <a:ea typeface="Consolas" pitchFamily="34" charset="-122"/>
                <a:cs typeface="Consolas" pitchFamily="34" charset="-120"/>
              </a:rPr>
              <a:t>Learn something about how I work, not just the tool.</a:t>
            </a:r>
            <a:endParaRPr lang="en-US" sz="900" dirty="0"/>
          </a:p>
        </p:txBody>
      </p:sp>
      <p:sp>
        <p:nvSpPr>
          <p:cNvPr id="16" name="Shape 14"/>
          <p:cNvSpPr/>
          <p:nvPr/>
        </p:nvSpPr>
        <p:spPr>
          <a:xfrm>
            <a:off x="1371600" y="3840480"/>
            <a:ext cx="548640" cy="0"/>
          </a:xfrm>
          <a:prstGeom prst="line">
            <a:avLst/>
          </a:prstGeom>
          <a:noFill/>
          <a:ln w="9525">
            <a:solidFill>
              <a:srgbClr val="D4D4D8"/>
            </a:solidFill>
            <a:prstDash val="solid"/>
          </a:ln>
        </p:spPr>
      </p:sp>
      <p:sp>
        <p:nvSpPr>
          <p:cNvPr id="17" name="Text 15"/>
          <p:cNvSpPr/>
          <p:nvPr/>
        </p:nvSpPr>
        <p:spPr>
          <a:xfrm>
            <a:off x="1371600" y="4023360"/>
            <a:ext cx="5943600" cy="274320"/>
          </a:xfrm>
          <a:prstGeom prst="rect">
            <a:avLst/>
          </a:prstGeom>
          <a:noFill/>
          <a:ln/>
        </p:spPr>
        <p:txBody>
          <a:bodyPr wrap="square" lIns="0" tIns="0" rIns="0" bIns="0" rtlCol="0" anchor="ctr"/>
          <a:lstStyle/>
          <a:p>
            <a:pPr indent="0" marL="0">
              <a:buNone/>
            </a:pPr>
            <a:r>
              <a:rPr lang="en-US" sz="900" dirty="0">
                <a:solidFill>
                  <a:srgbClr val="9F9FA9"/>
                </a:solidFill>
                <a:latin typeface="Consolas" pitchFamily="34" charset="0"/>
                <a:ea typeface="Consolas" pitchFamily="34" charset="-122"/>
                <a:cs typeface="Consolas" pitchFamily="34" charset="-120"/>
              </a:rPr>
              <a:t>hugomelis.nl/experiments</a:t>
            </a: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AFAFA"/>
        </a:solidFill>
      </p:bgPr>
    </p:bg>
    <p:spTree>
      <p:nvGrpSpPr>
        <p:cNvPr id="1" name=""/>
        <p:cNvGrpSpPr/>
        <p:nvPr/>
      </p:nvGrpSpPr>
      <p:grpSpPr>
        <a:xfrm>
          <a:off x="0" y="0"/>
          <a:ext cx="0" cy="0"/>
          <a:chOff x="0" y="0"/>
          <a:chExt cx="0" cy="0"/>
        </a:xfrm>
      </p:grpSpPr>
      <p:sp>
        <p:nvSpPr>
          <p:cNvPr id="2" name="Shape 0"/>
          <p:cNvSpPr/>
          <p:nvPr/>
        </p:nvSpPr>
        <p:spPr>
          <a:xfrm>
            <a:off x="1371600" y="914400"/>
            <a:ext cx="502920" cy="201168"/>
          </a:xfrm>
          <a:prstGeom prst="roundRect">
            <a:avLst>
              <a:gd name="adj" fmla="val 50000"/>
            </a:avLst>
          </a:prstGeom>
          <a:solidFill>
            <a:srgbClr val="E0E7FF"/>
          </a:solidFill>
          <a:ln/>
        </p:spPr>
      </p:sp>
      <p:sp>
        <p:nvSpPr>
          <p:cNvPr id="3" name="Text 1"/>
          <p:cNvSpPr/>
          <p:nvPr/>
        </p:nvSpPr>
        <p:spPr>
          <a:xfrm>
            <a:off x="1371600" y="914400"/>
            <a:ext cx="502920" cy="201168"/>
          </a:xfrm>
          <a:prstGeom prst="rect">
            <a:avLst/>
          </a:prstGeom>
          <a:noFill/>
          <a:ln/>
        </p:spPr>
        <p:txBody>
          <a:bodyPr wrap="square" lIns="0" tIns="0" rIns="0" bIns="0" rtlCol="0" anchor="ctr"/>
          <a:lstStyle/>
          <a:p>
            <a:pPr algn="ctr" indent="0" marL="0">
              <a:buNone/>
            </a:pPr>
            <a:r>
              <a:rPr lang="en-US" sz="800" b="1" dirty="0">
                <a:solidFill>
                  <a:srgbClr val="372AAC"/>
                </a:solidFill>
                <a:latin typeface="Consolas" pitchFamily="34" charset="0"/>
                <a:ea typeface="Consolas" pitchFamily="34" charset="-122"/>
                <a:cs typeface="Consolas" pitchFamily="34" charset="-120"/>
              </a:rPr>
              <a:t>Day 7</a:t>
            </a:r>
            <a:endParaRPr lang="en-US" sz="800" dirty="0"/>
          </a:p>
        </p:txBody>
      </p:sp>
      <p:sp>
        <p:nvSpPr>
          <p:cNvPr id="4" name="Text 2"/>
          <p:cNvSpPr/>
          <p:nvPr/>
        </p:nvSpPr>
        <p:spPr>
          <a:xfrm>
            <a:off x="1965960" y="914400"/>
            <a:ext cx="1097280" cy="201168"/>
          </a:xfrm>
          <a:prstGeom prst="rect">
            <a:avLst/>
          </a:prstGeom>
          <a:noFill/>
          <a:ln/>
        </p:spPr>
        <p:txBody>
          <a:bodyPr wrap="square" lIns="0" tIns="0" rIns="0" bIns="0" rtlCol="0" anchor="ctr"/>
          <a:lstStyle/>
          <a:p>
            <a:pPr indent="0" marL="0">
              <a:buNone/>
            </a:pPr>
            <a:r>
              <a:rPr lang="en-US" sz="800" dirty="0">
                <a:solidFill>
                  <a:srgbClr val="9F9FA9"/>
                </a:solidFill>
                <a:latin typeface="Consolas" pitchFamily="34" charset="0"/>
                <a:ea typeface="Consolas" pitchFamily="34" charset="-122"/>
                <a:cs typeface="Consolas" pitchFamily="34" charset="-120"/>
              </a:rPr>
              <a:t>Feb 24, 2026</a:t>
            </a:r>
            <a:endParaRPr lang="en-US" sz="800" dirty="0"/>
          </a:p>
        </p:txBody>
      </p:sp>
      <p:sp>
        <p:nvSpPr>
          <p:cNvPr id="5" name="Text 3"/>
          <p:cNvSpPr/>
          <p:nvPr/>
        </p:nvSpPr>
        <p:spPr>
          <a:xfrm>
            <a:off x="1371600" y="1325880"/>
            <a:ext cx="5943600" cy="731520"/>
          </a:xfrm>
          <a:prstGeom prst="rect">
            <a:avLst/>
          </a:prstGeom>
          <a:noFill/>
          <a:ln/>
        </p:spPr>
        <p:txBody>
          <a:bodyPr wrap="square" lIns="0" tIns="0" rIns="0" bIns="0" rtlCol="0" anchor="ctr"/>
          <a:lstStyle/>
          <a:p>
            <a:pPr indent="0" marL="0">
              <a:lnSpc>
                <a:spcPct val="125000"/>
              </a:lnSpc>
              <a:buNone/>
            </a:pPr>
            <a:r>
              <a:rPr lang="en-US" sz="2000" b="1" dirty="0">
                <a:solidFill>
                  <a:srgbClr val="18181B"/>
                </a:solidFill>
                <a:latin typeface="Trebuchet MS" pitchFamily="34" charset="0"/>
                <a:ea typeface="Trebuchet MS" pitchFamily="34" charset="-122"/>
                <a:cs typeface="Trebuchet MS" pitchFamily="34" charset="-120"/>
              </a:rPr>
              <a:t>Running a Local Model to Allow</a:t>
            </a:r>
            <a:endParaRPr lang="en-US" sz="2000" dirty="0"/>
          </a:p>
          <a:p>
            <a:pPr indent="0" marL="0">
              <a:lnSpc>
                <a:spcPct val="125000"/>
              </a:lnSpc>
              <a:buNone/>
            </a:pPr>
            <a:r>
              <a:rPr lang="en-US" sz="2000" b="1" dirty="0">
                <a:solidFill>
                  <a:srgbClr val="18181B"/>
                </a:solidFill>
                <a:latin typeface="Trebuchet MS" pitchFamily="34" charset="0"/>
                <a:ea typeface="Trebuchet MS" pitchFamily="34" charset="-122"/>
                <a:cs typeface="Trebuchet MS" pitchFamily="34" charset="-120"/>
              </a:rPr>
              <a:t>My Thoughts to Flow Freely</a:t>
            </a:r>
            <a:endParaRPr lang="en-US" sz="2000" dirty="0"/>
          </a:p>
        </p:txBody>
      </p:sp>
      <p:sp>
        <p:nvSpPr>
          <p:cNvPr id="6" name="Text 4"/>
          <p:cNvSpPr/>
          <p:nvPr/>
        </p:nvSpPr>
        <p:spPr>
          <a:xfrm>
            <a:off x="1371600" y="2286000"/>
            <a:ext cx="5943600" cy="914400"/>
          </a:xfrm>
          <a:prstGeom prst="rect">
            <a:avLst/>
          </a:prstGeom>
          <a:noFill/>
          <a:ln/>
        </p:spPr>
        <p:txBody>
          <a:bodyPr wrap="square" lIns="0" tIns="0" rIns="0" bIns="0" rtlCol="0" anchor="ctr"/>
          <a:lstStyle/>
          <a:p>
            <a:pPr indent="0" marL="0">
              <a:lnSpc>
                <a:spcPct val="175000"/>
              </a:lnSpc>
              <a:buNone/>
            </a:pPr>
            <a:r>
              <a:rPr lang="en-US" sz="1100" dirty="0">
                <a:solidFill>
                  <a:srgbClr val="3F3F46"/>
                </a:solidFill>
                <a:latin typeface="Consolas" pitchFamily="34" charset="0"/>
                <a:ea typeface="Consolas" pitchFamily="34" charset="-122"/>
                <a:cs typeface="Consolas" pitchFamily="34" charset="-120"/>
              </a:rPr>
              <a:t>I struggle with the amount of data trail I leave online. With the rise of AI my privacy paranoia has gone up. I am deliberate about what I feed to online AI tools, and what things I only tell my local models.</a:t>
            </a:r>
            <a:endParaRPr lang="en-US" sz="11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AFAFA"/>
        </a:solidFill>
      </p:bgPr>
    </p:bg>
    <p:spTree>
      <p:nvGrpSpPr>
        <p:cNvPr id="1" name=""/>
        <p:cNvGrpSpPr/>
        <p:nvPr/>
      </p:nvGrpSpPr>
      <p:grpSpPr>
        <a:xfrm>
          <a:off x="0" y="0"/>
          <a:ext cx="0" cy="0"/>
          <a:chOff x="0" y="0"/>
          <a:chExt cx="0" cy="0"/>
        </a:xfrm>
      </p:grpSpPr>
      <p:sp>
        <p:nvSpPr>
          <p:cNvPr id="2" name="Shape 0"/>
          <p:cNvSpPr/>
          <p:nvPr/>
        </p:nvSpPr>
        <p:spPr>
          <a:xfrm>
            <a:off x="1371600" y="914400"/>
            <a:ext cx="502920" cy="201168"/>
          </a:xfrm>
          <a:prstGeom prst="roundRect">
            <a:avLst>
              <a:gd name="adj" fmla="val 50000"/>
            </a:avLst>
          </a:prstGeom>
          <a:solidFill>
            <a:srgbClr val="E0E7FF"/>
          </a:solidFill>
          <a:ln/>
        </p:spPr>
      </p:sp>
      <p:sp>
        <p:nvSpPr>
          <p:cNvPr id="3" name="Text 1"/>
          <p:cNvSpPr/>
          <p:nvPr/>
        </p:nvSpPr>
        <p:spPr>
          <a:xfrm>
            <a:off x="1371600" y="914400"/>
            <a:ext cx="502920" cy="201168"/>
          </a:xfrm>
          <a:prstGeom prst="rect">
            <a:avLst/>
          </a:prstGeom>
          <a:noFill/>
          <a:ln/>
        </p:spPr>
        <p:txBody>
          <a:bodyPr wrap="square" lIns="0" tIns="0" rIns="0" bIns="0" rtlCol="0" anchor="ctr"/>
          <a:lstStyle/>
          <a:p>
            <a:pPr algn="ctr" indent="0" marL="0">
              <a:buNone/>
            </a:pPr>
            <a:r>
              <a:rPr lang="en-US" sz="800" b="1" dirty="0">
                <a:solidFill>
                  <a:srgbClr val="372AAC"/>
                </a:solidFill>
                <a:latin typeface="Consolas" pitchFamily="34" charset="0"/>
                <a:ea typeface="Consolas" pitchFamily="34" charset="-122"/>
                <a:cs typeface="Consolas" pitchFamily="34" charset="-120"/>
              </a:rPr>
              <a:t>Day 7</a:t>
            </a:r>
            <a:endParaRPr lang="en-US" sz="800" dirty="0"/>
          </a:p>
        </p:txBody>
      </p:sp>
      <p:sp>
        <p:nvSpPr>
          <p:cNvPr id="4" name="Text 2"/>
          <p:cNvSpPr/>
          <p:nvPr/>
        </p:nvSpPr>
        <p:spPr>
          <a:xfrm>
            <a:off x="1965960" y="914400"/>
            <a:ext cx="1828800" cy="201168"/>
          </a:xfrm>
          <a:prstGeom prst="rect">
            <a:avLst/>
          </a:prstGeom>
          <a:noFill/>
          <a:ln/>
        </p:spPr>
        <p:txBody>
          <a:bodyPr wrap="square" lIns="0" tIns="0" rIns="0" bIns="0" rtlCol="0" anchor="ctr"/>
          <a:lstStyle/>
          <a:p>
            <a:pPr indent="0" marL="0">
              <a:buNone/>
            </a:pPr>
            <a:r>
              <a:rPr lang="en-US" sz="800" dirty="0">
                <a:solidFill>
                  <a:srgbClr val="9F9FA9"/>
                </a:solidFill>
                <a:latin typeface="Consolas" pitchFamily="34" charset="0"/>
                <a:ea typeface="Consolas" pitchFamily="34" charset="-122"/>
                <a:cs typeface="Consolas" pitchFamily="34" charset="-120"/>
              </a:rPr>
              <a:t>What was attempted</a:t>
            </a:r>
            <a:endParaRPr lang="en-US" sz="800" dirty="0"/>
          </a:p>
        </p:txBody>
      </p:sp>
      <p:sp>
        <p:nvSpPr>
          <p:cNvPr id="5" name="Shape 3"/>
          <p:cNvSpPr/>
          <p:nvPr/>
        </p:nvSpPr>
        <p:spPr>
          <a:xfrm>
            <a:off x="1371600" y="1371600"/>
            <a:ext cx="2871216" cy="1645920"/>
          </a:xfrm>
          <a:prstGeom prst="rect">
            <a:avLst/>
          </a:prstGeom>
          <a:solidFill>
            <a:srgbClr val="FAFAFA"/>
          </a:solidFill>
          <a:ln w="9525">
            <a:solidFill>
              <a:srgbClr val="E4E4E7"/>
            </a:solidFill>
            <a:prstDash val="solid"/>
          </a:ln>
        </p:spPr>
      </p:sp>
      <p:sp>
        <p:nvSpPr>
          <p:cNvPr id="6" name="Shape 4"/>
          <p:cNvSpPr/>
          <p:nvPr/>
        </p:nvSpPr>
        <p:spPr>
          <a:xfrm>
            <a:off x="1371600" y="1371600"/>
            <a:ext cx="27432" cy="1645920"/>
          </a:xfrm>
          <a:prstGeom prst="rect">
            <a:avLst/>
          </a:prstGeom>
          <a:solidFill>
            <a:srgbClr val="FCA311"/>
          </a:solidFill>
          <a:ln/>
        </p:spPr>
      </p:sp>
      <p:sp>
        <p:nvSpPr>
          <p:cNvPr id="7" name="Text 5"/>
          <p:cNvSpPr/>
          <p:nvPr/>
        </p:nvSpPr>
        <p:spPr>
          <a:xfrm>
            <a:off x="1623060" y="1572768"/>
            <a:ext cx="2368296" cy="182880"/>
          </a:xfrm>
          <a:prstGeom prst="rect">
            <a:avLst/>
          </a:prstGeom>
          <a:noFill/>
          <a:ln/>
        </p:spPr>
        <p:txBody>
          <a:bodyPr wrap="square" lIns="0" tIns="0" rIns="0" bIns="0" rtlCol="0" anchor="ctr"/>
          <a:lstStyle/>
          <a:p>
            <a:pPr indent="0" marL="0">
              <a:buNone/>
            </a:pPr>
            <a:r>
              <a:rPr lang="en-US" sz="750" spc="50" kern="0" dirty="0">
                <a:solidFill>
                  <a:srgbClr val="9F9FA9"/>
                </a:solidFill>
                <a:latin typeface="Consolas" pitchFamily="34" charset="0"/>
                <a:ea typeface="Consolas" pitchFamily="34" charset="-122"/>
                <a:cs typeface="Consolas" pitchFamily="34" charset="-120"/>
              </a:rPr>
              <a:t>THE PROBLEM</a:t>
            </a:r>
            <a:endParaRPr lang="en-US" sz="750" dirty="0"/>
          </a:p>
        </p:txBody>
      </p:sp>
      <p:sp>
        <p:nvSpPr>
          <p:cNvPr id="8" name="Text 6"/>
          <p:cNvSpPr/>
          <p:nvPr/>
        </p:nvSpPr>
        <p:spPr>
          <a:xfrm>
            <a:off x="1623060" y="1828800"/>
            <a:ext cx="2368296" cy="987552"/>
          </a:xfrm>
          <a:prstGeom prst="rect">
            <a:avLst/>
          </a:prstGeom>
          <a:noFill/>
          <a:ln/>
        </p:spPr>
        <p:txBody>
          <a:bodyPr wrap="square" lIns="0" tIns="0" rIns="0" bIns="0" rtlCol="0" anchor="ctr"/>
          <a:lstStyle/>
          <a:p>
            <a:pPr indent="0" marL="0">
              <a:lnSpc>
                <a:spcPct val="165000"/>
              </a:lnSpc>
              <a:buNone/>
            </a:pPr>
            <a:r>
              <a:rPr lang="en-US" sz="1000" dirty="0">
                <a:solidFill>
                  <a:srgbClr val="3F3F46"/>
                </a:solidFill>
                <a:latin typeface="Consolas" pitchFamily="34" charset="0"/>
                <a:ea typeface="Consolas" pitchFamily="34" charset="-122"/>
                <a:cs typeface="Consolas" pitchFamily="34" charset="-120"/>
              </a:rPr>
              <a:t>Hugo records voice memos on walks — raw, unfiltered thinking. But sending those to cloud AI means his most private thoughts become someone else's data.</a:t>
            </a:r>
            <a:endParaRPr lang="en-US" sz="1000" dirty="0"/>
          </a:p>
        </p:txBody>
      </p:sp>
      <p:sp>
        <p:nvSpPr>
          <p:cNvPr id="9" name="Shape 7"/>
          <p:cNvSpPr/>
          <p:nvPr/>
        </p:nvSpPr>
        <p:spPr>
          <a:xfrm>
            <a:off x="4443984" y="1371600"/>
            <a:ext cx="2871216" cy="1645920"/>
          </a:xfrm>
          <a:prstGeom prst="rect">
            <a:avLst/>
          </a:prstGeom>
          <a:solidFill>
            <a:srgbClr val="FAFAFA"/>
          </a:solidFill>
          <a:ln w="9525">
            <a:solidFill>
              <a:srgbClr val="E4E4E7"/>
            </a:solidFill>
            <a:prstDash val="solid"/>
          </a:ln>
        </p:spPr>
      </p:sp>
      <p:sp>
        <p:nvSpPr>
          <p:cNvPr id="10" name="Text 8"/>
          <p:cNvSpPr/>
          <p:nvPr/>
        </p:nvSpPr>
        <p:spPr>
          <a:xfrm>
            <a:off x="4695444" y="1572768"/>
            <a:ext cx="2368296" cy="182880"/>
          </a:xfrm>
          <a:prstGeom prst="rect">
            <a:avLst/>
          </a:prstGeom>
          <a:noFill/>
          <a:ln/>
        </p:spPr>
        <p:txBody>
          <a:bodyPr wrap="square" lIns="0" tIns="0" rIns="0" bIns="0" rtlCol="0" anchor="ctr"/>
          <a:lstStyle/>
          <a:p>
            <a:pPr indent="0" marL="0">
              <a:buNone/>
            </a:pPr>
            <a:r>
              <a:rPr lang="en-US" sz="750" spc="50" kern="0" dirty="0">
                <a:solidFill>
                  <a:srgbClr val="9F9FA9"/>
                </a:solidFill>
                <a:latin typeface="Consolas" pitchFamily="34" charset="0"/>
                <a:ea typeface="Consolas" pitchFamily="34" charset="-122"/>
                <a:cs typeface="Consolas" pitchFamily="34" charset="-120"/>
              </a:rPr>
              <a:t>THE APPROACH</a:t>
            </a:r>
            <a:endParaRPr lang="en-US" sz="750" dirty="0"/>
          </a:p>
        </p:txBody>
      </p:sp>
      <p:sp>
        <p:nvSpPr>
          <p:cNvPr id="11" name="Text 9"/>
          <p:cNvSpPr/>
          <p:nvPr/>
        </p:nvSpPr>
        <p:spPr>
          <a:xfrm>
            <a:off x="4695444" y="1828800"/>
            <a:ext cx="2368296" cy="987552"/>
          </a:xfrm>
          <a:prstGeom prst="rect">
            <a:avLst/>
          </a:prstGeom>
          <a:noFill/>
          <a:ln/>
        </p:spPr>
        <p:txBody>
          <a:bodyPr wrap="square" lIns="0" tIns="0" rIns="0" bIns="0" rtlCol="0" anchor="ctr"/>
          <a:lstStyle/>
          <a:p>
            <a:pPr indent="0" marL="0">
              <a:lnSpc>
                <a:spcPct val="165000"/>
              </a:lnSpc>
              <a:buNone/>
            </a:pPr>
            <a:r>
              <a:rPr lang="en-US" sz="1000" dirty="0">
                <a:solidFill>
                  <a:srgbClr val="3F3F46"/>
                </a:solidFill>
                <a:latin typeface="Consolas" pitchFamily="34" charset="0"/>
                <a:ea typeface="Consolas" pitchFamily="34" charset="-122"/>
                <a:cs typeface="Consolas" pitchFamily="34" charset="-120"/>
              </a:rPr>
              <a:t>Local Ollama models + OpenWhisper transcription. Nothing leaves the machine. Privacy becomes infrastructure, not policy.</a:t>
            </a:r>
            <a:endParaRPr lang="en-US" sz="1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AFAFA"/>
        </a:solidFill>
      </p:bgPr>
    </p:bg>
    <p:spTree>
      <p:nvGrpSpPr>
        <p:cNvPr id="1" name=""/>
        <p:cNvGrpSpPr/>
        <p:nvPr/>
      </p:nvGrpSpPr>
      <p:grpSpPr>
        <a:xfrm>
          <a:off x="0" y="0"/>
          <a:ext cx="0" cy="0"/>
          <a:chOff x="0" y="0"/>
          <a:chExt cx="0" cy="0"/>
        </a:xfrm>
      </p:grpSpPr>
      <p:sp>
        <p:nvSpPr>
          <p:cNvPr id="2" name="Shape 0"/>
          <p:cNvSpPr/>
          <p:nvPr/>
        </p:nvSpPr>
        <p:spPr>
          <a:xfrm>
            <a:off x="1371600" y="914400"/>
            <a:ext cx="502920" cy="201168"/>
          </a:xfrm>
          <a:prstGeom prst="roundRect">
            <a:avLst>
              <a:gd name="adj" fmla="val 50000"/>
            </a:avLst>
          </a:prstGeom>
          <a:solidFill>
            <a:srgbClr val="E0E7FF"/>
          </a:solidFill>
          <a:ln/>
        </p:spPr>
      </p:sp>
      <p:sp>
        <p:nvSpPr>
          <p:cNvPr id="3" name="Text 1"/>
          <p:cNvSpPr/>
          <p:nvPr/>
        </p:nvSpPr>
        <p:spPr>
          <a:xfrm>
            <a:off x="1371600" y="914400"/>
            <a:ext cx="502920" cy="201168"/>
          </a:xfrm>
          <a:prstGeom prst="rect">
            <a:avLst/>
          </a:prstGeom>
          <a:noFill/>
          <a:ln/>
        </p:spPr>
        <p:txBody>
          <a:bodyPr wrap="square" lIns="0" tIns="0" rIns="0" bIns="0" rtlCol="0" anchor="ctr"/>
          <a:lstStyle/>
          <a:p>
            <a:pPr algn="ctr" indent="0" marL="0">
              <a:buNone/>
            </a:pPr>
            <a:r>
              <a:rPr lang="en-US" sz="800" b="1" dirty="0">
                <a:solidFill>
                  <a:srgbClr val="372AAC"/>
                </a:solidFill>
                <a:latin typeface="Consolas" pitchFamily="34" charset="0"/>
                <a:ea typeface="Consolas" pitchFamily="34" charset="-122"/>
                <a:cs typeface="Consolas" pitchFamily="34" charset="-120"/>
              </a:rPr>
              <a:t>Day 7</a:t>
            </a:r>
            <a:endParaRPr lang="en-US" sz="800" dirty="0"/>
          </a:p>
        </p:txBody>
      </p:sp>
      <p:sp>
        <p:nvSpPr>
          <p:cNvPr id="4" name="Text 2"/>
          <p:cNvSpPr/>
          <p:nvPr/>
        </p:nvSpPr>
        <p:spPr>
          <a:xfrm>
            <a:off x="1965960" y="914400"/>
            <a:ext cx="1828800" cy="201168"/>
          </a:xfrm>
          <a:prstGeom prst="rect">
            <a:avLst/>
          </a:prstGeom>
          <a:noFill/>
          <a:ln/>
        </p:spPr>
        <p:txBody>
          <a:bodyPr wrap="square" lIns="0" tIns="0" rIns="0" bIns="0" rtlCol="0" anchor="ctr"/>
          <a:lstStyle/>
          <a:p>
            <a:pPr indent="0" marL="0">
              <a:buNone/>
            </a:pPr>
            <a:r>
              <a:rPr lang="en-US" sz="800" dirty="0">
                <a:solidFill>
                  <a:srgbClr val="9F9FA9"/>
                </a:solidFill>
                <a:latin typeface="Consolas" pitchFamily="34" charset="0"/>
                <a:ea typeface="Consolas" pitchFamily="34" charset="-122"/>
                <a:cs typeface="Consolas" pitchFamily="34" charset="-120"/>
              </a:rPr>
              <a:t>Key Insight</a:t>
            </a:r>
            <a:endParaRPr lang="en-US" sz="800" dirty="0"/>
          </a:p>
        </p:txBody>
      </p:sp>
      <p:sp>
        <p:nvSpPr>
          <p:cNvPr id="5" name="Shape 3"/>
          <p:cNvSpPr/>
          <p:nvPr/>
        </p:nvSpPr>
        <p:spPr>
          <a:xfrm>
            <a:off x="1371600" y="1463040"/>
            <a:ext cx="22860" cy="914400"/>
          </a:xfrm>
          <a:prstGeom prst="rect">
            <a:avLst/>
          </a:prstGeom>
          <a:solidFill>
            <a:srgbClr val="FCA311"/>
          </a:solidFill>
          <a:ln/>
        </p:spPr>
      </p:sp>
      <p:sp>
        <p:nvSpPr>
          <p:cNvPr id="6" name="Text 4"/>
          <p:cNvSpPr/>
          <p:nvPr/>
        </p:nvSpPr>
        <p:spPr>
          <a:xfrm>
            <a:off x="1673352" y="1463040"/>
            <a:ext cx="5641848" cy="228600"/>
          </a:xfrm>
          <a:prstGeom prst="rect">
            <a:avLst/>
          </a:prstGeom>
          <a:noFill/>
          <a:ln/>
        </p:spPr>
        <p:txBody>
          <a:bodyPr wrap="square" lIns="0" tIns="0" rIns="0" bIns="0" rtlCol="0" anchor="ctr"/>
          <a:lstStyle/>
          <a:p>
            <a:pPr indent="0" marL="0">
              <a:buNone/>
            </a:pPr>
            <a:r>
              <a:rPr lang="en-US" sz="1000" b="1" dirty="0">
                <a:solidFill>
                  <a:srgbClr val="FCA311"/>
                </a:solidFill>
                <a:latin typeface="Trebuchet MS" pitchFamily="34" charset="0"/>
                <a:ea typeface="Trebuchet MS" pitchFamily="34" charset="-122"/>
                <a:cs typeface="Trebuchet MS" pitchFamily="34" charset="-120"/>
              </a:rPr>
              <a:t>Key Insight:</a:t>
            </a:r>
            <a:endParaRPr lang="en-US" sz="1000" dirty="0"/>
          </a:p>
        </p:txBody>
      </p:sp>
      <p:sp>
        <p:nvSpPr>
          <p:cNvPr id="7" name="Text 5"/>
          <p:cNvSpPr/>
          <p:nvPr/>
        </p:nvSpPr>
        <p:spPr>
          <a:xfrm>
            <a:off x="1673352" y="1737360"/>
            <a:ext cx="5641848" cy="640080"/>
          </a:xfrm>
          <a:prstGeom prst="rect">
            <a:avLst/>
          </a:prstGeom>
          <a:noFill/>
          <a:ln/>
        </p:spPr>
        <p:txBody>
          <a:bodyPr wrap="square" lIns="0" tIns="0" rIns="0" bIns="0" rtlCol="0" anchor="ctr"/>
          <a:lstStyle/>
          <a:p>
            <a:pPr indent="0" marL="0">
              <a:lnSpc>
                <a:spcPct val="175000"/>
              </a:lnSpc>
              <a:buNone/>
            </a:pPr>
            <a:r>
              <a:rPr lang="en-US" sz="1200" dirty="0">
                <a:solidFill>
                  <a:srgbClr val="27272A"/>
                </a:solidFill>
                <a:latin typeface="Consolas" pitchFamily="34" charset="0"/>
                <a:ea typeface="Consolas" pitchFamily="34" charset="-122"/>
                <a:cs typeface="Consolas" pitchFamily="34" charset="-120"/>
              </a:rPr>
              <a:t>Privacy is not about neighbors looking through the window. It is about how freely I allow my thoughts to wander.</a:t>
            </a:r>
            <a:endParaRPr lang="en-US" sz="1200" dirty="0"/>
          </a:p>
        </p:txBody>
      </p:sp>
      <p:sp>
        <p:nvSpPr>
          <p:cNvPr id="8" name="Text 6"/>
          <p:cNvSpPr/>
          <p:nvPr/>
        </p:nvSpPr>
        <p:spPr>
          <a:xfrm>
            <a:off x="1673352" y="2651760"/>
            <a:ext cx="5641848" cy="731520"/>
          </a:xfrm>
          <a:prstGeom prst="rect">
            <a:avLst/>
          </a:prstGeom>
          <a:noFill/>
          <a:ln/>
        </p:spPr>
        <p:txBody>
          <a:bodyPr wrap="square" lIns="0" tIns="0" rIns="0" bIns="0" rtlCol="0" anchor="ctr"/>
          <a:lstStyle/>
          <a:p>
            <a:pPr indent="0" marL="0">
              <a:lnSpc>
                <a:spcPct val="165000"/>
              </a:lnSpc>
              <a:buNone/>
            </a:pPr>
            <a:r>
              <a:rPr lang="en-US" sz="1000" dirty="0">
                <a:solidFill>
                  <a:srgbClr val="71717B"/>
                </a:solidFill>
                <a:latin typeface="Consolas" pitchFamily="34" charset="0"/>
                <a:ea typeface="Consolas" pitchFamily="34" charset="-122"/>
                <a:cs typeface="Consolas" pitchFamily="34" charset="-120"/>
              </a:rPr>
              <a:t>Maximum experimentation, minimal exposure. Upgrading infrastructure to run bigger models allows the freedom to think without surveillance.</a:t>
            </a:r>
            <a:endParaRPr lang="en-US" sz="1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AFAFA"/>
        </a:solidFill>
      </p:bgPr>
    </p:bg>
    <p:spTree>
      <p:nvGrpSpPr>
        <p:cNvPr id="1" name=""/>
        <p:cNvGrpSpPr/>
        <p:nvPr/>
      </p:nvGrpSpPr>
      <p:grpSpPr>
        <a:xfrm>
          <a:off x="0" y="0"/>
          <a:ext cx="0" cy="0"/>
          <a:chOff x="0" y="0"/>
          <a:chExt cx="0" cy="0"/>
        </a:xfrm>
      </p:grpSpPr>
      <p:sp>
        <p:nvSpPr>
          <p:cNvPr id="2" name="Shape 0"/>
          <p:cNvSpPr/>
          <p:nvPr/>
        </p:nvSpPr>
        <p:spPr>
          <a:xfrm>
            <a:off x="1371600" y="914400"/>
            <a:ext cx="502920" cy="201168"/>
          </a:xfrm>
          <a:prstGeom prst="roundRect">
            <a:avLst>
              <a:gd name="adj" fmla="val 50000"/>
            </a:avLst>
          </a:prstGeom>
          <a:solidFill>
            <a:srgbClr val="E0E7FF"/>
          </a:solidFill>
          <a:ln/>
        </p:spPr>
      </p:sp>
      <p:sp>
        <p:nvSpPr>
          <p:cNvPr id="3" name="Text 1"/>
          <p:cNvSpPr/>
          <p:nvPr/>
        </p:nvSpPr>
        <p:spPr>
          <a:xfrm>
            <a:off x="1371600" y="914400"/>
            <a:ext cx="502920" cy="201168"/>
          </a:xfrm>
          <a:prstGeom prst="rect">
            <a:avLst/>
          </a:prstGeom>
          <a:noFill/>
          <a:ln/>
        </p:spPr>
        <p:txBody>
          <a:bodyPr wrap="square" lIns="0" tIns="0" rIns="0" bIns="0" rtlCol="0" anchor="ctr"/>
          <a:lstStyle/>
          <a:p>
            <a:pPr algn="ctr" indent="0" marL="0">
              <a:buNone/>
            </a:pPr>
            <a:r>
              <a:rPr lang="en-US" sz="800" b="1" dirty="0">
                <a:solidFill>
                  <a:srgbClr val="372AAC"/>
                </a:solidFill>
                <a:latin typeface="Consolas" pitchFamily="34" charset="0"/>
                <a:ea typeface="Consolas" pitchFamily="34" charset="-122"/>
                <a:cs typeface="Consolas" pitchFamily="34" charset="-120"/>
              </a:rPr>
              <a:t>Day 10</a:t>
            </a:r>
            <a:endParaRPr lang="en-US" sz="800" dirty="0"/>
          </a:p>
        </p:txBody>
      </p:sp>
      <p:sp>
        <p:nvSpPr>
          <p:cNvPr id="4" name="Text 2"/>
          <p:cNvSpPr/>
          <p:nvPr/>
        </p:nvSpPr>
        <p:spPr>
          <a:xfrm>
            <a:off x="1965960" y="914400"/>
            <a:ext cx="1097280" cy="201168"/>
          </a:xfrm>
          <a:prstGeom prst="rect">
            <a:avLst/>
          </a:prstGeom>
          <a:noFill/>
          <a:ln/>
        </p:spPr>
        <p:txBody>
          <a:bodyPr wrap="square" lIns="0" tIns="0" rIns="0" bIns="0" rtlCol="0" anchor="ctr"/>
          <a:lstStyle/>
          <a:p>
            <a:pPr indent="0" marL="0">
              <a:buNone/>
            </a:pPr>
            <a:r>
              <a:rPr lang="en-US" sz="800" dirty="0">
                <a:solidFill>
                  <a:srgbClr val="9F9FA9"/>
                </a:solidFill>
                <a:latin typeface="Consolas" pitchFamily="34" charset="0"/>
                <a:ea typeface="Consolas" pitchFamily="34" charset="-122"/>
                <a:cs typeface="Consolas" pitchFamily="34" charset="-120"/>
              </a:rPr>
              <a:t>Feb 27, 2026</a:t>
            </a:r>
            <a:endParaRPr lang="en-US" sz="800" dirty="0"/>
          </a:p>
        </p:txBody>
      </p:sp>
      <p:sp>
        <p:nvSpPr>
          <p:cNvPr id="5" name="Text 3"/>
          <p:cNvSpPr/>
          <p:nvPr/>
        </p:nvSpPr>
        <p:spPr>
          <a:xfrm>
            <a:off x="1371600" y="1325880"/>
            <a:ext cx="5943600" cy="731520"/>
          </a:xfrm>
          <a:prstGeom prst="rect">
            <a:avLst/>
          </a:prstGeom>
          <a:noFill/>
          <a:ln/>
        </p:spPr>
        <p:txBody>
          <a:bodyPr wrap="square" lIns="0" tIns="0" rIns="0" bIns="0" rtlCol="0" anchor="ctr"/>
          <a:lstStyle/>
          <a:p>
            <a:pPr indent="0" marL="0">
              <a:lnSpc>
                <a:spcPct val="125000"/>
              </a:lnSpc>
              <a:buNone/>
            </a:pPr>
            <a:r>
              <a:rPr lang="en-US" sz="2000" b="1" dirty="0">
                <a:solidFill>
                  <a:srgbClr val="18181B"/>
                </a:solidFill>
                <a:latin typeface="Trebuchet MS" pitchFamily="34" charset="0"/>
                <a:ea typeface="Trebuchet MS" pitchFamily="34" charset="-122"/>
                <a:cs typeface="Trebuchet MS" pitchFamily="34" charset="-120"/>
              </a:rPr>
              <a:t>Troostwijk Auction Search Sucks,</a:t>
            </a:r>
            <a:endParaRPr lang="en-US" sz="2000" dirty="0"/>
          </a:p>
          <a:p>
            <a:pPr indent="0" marL="0">
              <a:lnSpc>
                <a:spcPct val="125000"/>
              </a:lnSpc>
              <a:buNone/>
            </a:pPr>
            <a:r>
              <a:rPr lang="en-US" sz="2000" b="1" dirty="0">
                <a:solidFill>
                  <a:srgbClr val="18181B"/>
                </a:solidFill>
                <a:latin typeface="Trebuchet MS" pitchFamily="34" charset="0"/>
                <a:ea typeface="Trebuchet MS" pitchFamily="34" charset="-122"/>
                <a:cs typeface="Trebuchet MS" pitchFamily="34" charset="-120"/>
              </a:rPr>
              <a:t>Let's Fix That</a:t>
            </a:r>
            <a:endParaRPr lang="en-US" sz="2000" dirty="0"/>
          </a:p>
        </p:txBody>
      </p:sp>
      <p:sp>
        <p:nvSpPr>
          <p:cNvPr id="6" name="Text 4"/>
          <p:cNvSpPr/>
          <p:nvPr/>
        </p:nvSpPr>
        <p:spPr>
          <a:xfrm>
            <a:off x="1371600" y="2286000"/>
            <a:ext cx="5943600" cy="914400"/>
          </a:xfrm>
          <a:prstGeom prst="rect">
            <a:avLst/>
          </a:prstGeom>
          <a:noFill/>
          <a:ln/>
        </p:spPr>
        <p:txBody>
          <a:bodyPr wrap="square" lIns="0" tIns="0" rIns="0" bIns="0" rtlCol="0" anchor="ctr"/>
          <a:lstStyle/>
          <a:p>
            <a:pPr indent="0" marL="0">
              <a:lnSpc>
                <a:spcPct val="175000"/>
              </a:lnSpc>
              <a:buNone/>
            </a:pPr>
            <a:r>
              <a:rPr lang="en-US" sz="1100" dirty="0">
                <a:solidFill>
                  <a:srgbClr val="3F3F46"/>
                </a:solidFill>
                <a:latin typeface="Consolas" pitchFamily="34" charset="0"/>
                <a:ea typeface="Consolas" pitchFamily="34" charset="-122"/>
                <a:cs typeface="Consolas" pitchFamily="34" charset="-120"/>
              </a:rPr>
              <a:t>We are building a house and need high ticket items. The Troostwijk app's limited search creates pricing inefficiencies. Misspelled listings like "mutliplank" instead of "multiplank" meant deals went unnoticed.</a:t>
            </a:r>
            <a:endParaRPr lang="en-US" sz="11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AFAFA"/>
        </a:solidFill>
      </p:bgPr>
    </p:bg>
    <p:spTree>
      <p:nvGrpSpPr>
        <p:cNvPr id="1" name=""/>
        <p:cNvGrpSpPr/>
        <p:nvPr/>
      </p:nvGrpSpPr>
      <p:grpSpPr>
        <a:xfrm>
          <a:off x="0" y="0"/>
          <a:ext cx="0" cy="0"/>
          <a:chOff x="0" y="0"/>
          <a:chExt cx="0" cy="0"/>
        </a:xfrm>
      </p:grpSpPr>
      <p:sp>
        <p:nvSpPr>
          <p:cNvPr id="2" name="Shape 0"/>
          <p:cNvSpPr/>
          <p:nvPr/>
        </p:nvSpPr>
        <p:spPr>
          <a:xfrm>
            <a:off x="1371600" y="914400"/>
            <a:ext cx="502920" cy="201168"/>
          </a:xfrm>
          <a:prstGeom prst="roundRect">
            <a:avLst>
              <a:gd name="adj" fmla="val 50000"/>
            </a:avLst>
          </a:prstGeom>
          <a:solidFill>
            <a:srgbClr val="E0E7FF"/>
          </a:solidFill>
          <a:ln/>
        </p:spPr>
      </p:sp>
      <p:sp>
        <p:nvSpPr>
          <p:cNvPr id="3" name="Text 1"/>
          <p:cNvSpPr/>
          <p:nvPr/>
        </p:nvSpPr>
        <p:spPr>
          <a:xfrm>
            <a:off x="1371600" y="914400"/>
            <a:ext cx="502920" cy="201168"/>
          </a:xfrm>
          <a:prstGeom prst="rect">
            <a:avLst/>
          </a:prstGeom>
          <a:noFill/>
          <a:ln/>
        </p:spPr>
        <p:txBody>
          <a:bodyPr wrap="square" lIns="0" tIns="0" rIns="0" bIns="0" rtlCol="0" anchor="ctr"/>
          <a:lstStyle/>
          <a:p>
            <a:pPr algn="ctr" indent="0" marL="0">
              <a:buNone/>
            </a:pPr>
            <a:r>
              <a:rPr lang="en-US" sz="800" b="1" dirty="0">
                <a:solidFill>
                  <a:srgbClr val="372AAC"/>
                </a:solidFill>
                <a:latin typeface="Consolas" pitchFamily="34" charset="0"/>
                <a:ea typeface="Consolas" pitchFamily="34" charset="-122"/>
                <a:cs typeface="Consolas" pitchFamily="34" charset="-120"/>
              </a:rPr>
              <a:t>Day 10</a:t>
            </a:r>
            <a:endParaRPr lang="en-US" sz="800" dirty="0"/>
          </a:p>
        </p:txBody>
      </p:sp>
      <p:sp>
        <p:nvSpPr>
          <p:cNvPr id="4" name="Text 2"/>
          <p:cNvSpPr/>
          <p:nvPr/>
        </p:nvSpPr>
        <p:spPr>
          <a:xfrm>
            <a:off x="1965960" y="914400"/>
            <a:ext cx="1828800" cy="201168"/>
          </a:xfrm>
          <a:prstGeom prst="rect">
            <a:avLst/>
          </a:prstGeom>
          <a:noFill/>
          <a:ln/>
        </p:spPr>
        <p:txBody>
          <a:bodyPr wrap="square" lIns="0" tIns="0" rIns="0" bIns="0" rtlCol="0" anchor="ctr"/>
          <a:lstStyle/>
          <a:p>
            <a:pPr indent="0" marL="0">
              <a:buNone/>
            </a:pPr>
            <a:r>
              <a:rPr lang="en-US" sz="800" dirty="0">
                <a:solidFill>
                  <a:srgbClr val="9F9FA9"/>
                </a:solidFill>
                <a:latin typeface="Consolas" pitchFamily="34" charset="0"/>
                <a:ea typeface="Consolas" pitchFamily="34" charset="-122"/>
                <a:cs typeface="Consolas" pitchFamily="34" charset="-120"/>
              </a:rPr>
              <a:t>What happened</a:t>
            </a:r>
            <a:endParaRPr lang="en-US" sz="800" dirty="0"/>
          </a:p>
        </p:txBody>
      </p:sp>
      <p:sp>
        <p:nvSpPr>
          <p:cNvPr id="5" name="Shape 3"/>
          <p:cNvSpPr/>
          <p:nvPr/>
        </p:nvSpPr>
        <p:spPr>
          <a:xfrm>
            <a:off x="1371600" y="1371600"/>
            <a:ext cx="1847088" cy="1645920"/>
          </a:xfrm>
          <a:prstGeom prst="rect">
            <a:avLst/>
          </a:prstGeom>
          <a:solidFill>
            <a:srgbClr val="FAFAFA"/>
          </a:solidFill>
          <a:ln w="9525">
            <a:solidFill>
              <a:srgbClr val="E4E4E7"/>
            </a:solidFill>
            <a:prstDash val="solid"/>
          </a:ln>
        </p:spPr>
      </p:sp>
      <p:sp>
        <p:nvSpPr>
          <p:cNvPr id="6" name="Shape 4"/>
          <p:cNvSpPr/>
          <p:nvPr/>
        </p:nvSpPr>
        <p:spPr>
          <a:xfrm>
            <a:off x="1371600" y="1371600"/>
            <a:ext cx="27432" cy="1645920"/>
          </a:xfrm>
          <a:prstGeom prst="rect">
            <a:avLst/>
          </a:prstGeom>
          <a:solidFill>
            <a:srgbClr val="FCA311"/>
          </a:solidFill>
          <a:ln/>
        </p:spPr>
      </p:sp>
      <p:sp>
        <p:nvSpPr>
          <p:cNvPr id="7" name="Text 5"/>
          <p:cNvSpPr/>
          <p:nvPr/>
        </p:nvSpPr>
        <p:spPr>
          <a:xfrm>
            <a:off x="1623060" y="1572768"/>
            <a:ext cx="1344168" cy="182880"/>
          </a:xfrm>
          <a:prstGeom prst="rect">
            <a:avLst/>
          </a:prstGeom>
          <a:noFill/>
          <a:ln/>
        </p:spPr>
        <p:txBody>
          <a:bodyPr wrap="square" lIns="0" tIns="0" rIns="0" bIns="0" rtlCol="0" anchor="ctr"/>
          <a:lstStyle/>
          <a:p>
            <a:pPr indent="0" marL="0">
              <a:buNone/>
            </a:pPr>
            <a:r>
              <a:rPr lang="en-US" sz="750" spc="50" kern="0" dirty="0">
                <a:solidFill>
                  <a:srgbClr val="9F9FA9"/>
                </a:solidFill>
                <a:latin typeface="Consolas" pitchFamily="34" charset="0"/>
                <a:ea typeface="Consolas" pitchFamily="34" charset="-122"/>
                <a:cs typeface="Consolas" pitchFamily="34" charset="-120"/>
              </a:rPr>
              <a:t>TRIGGER</a:t>
            </a:r>
            <a:endParaRPr lang="en-US" sz="750" dirty="0"/>
          </a:p>
        </p:txBody>
      </p:sp>
      <p:sp>
        <p:nvSpPr>
          <p:cNvPr id="8" name="Text 6"/>
          <p:cNvSpPr/>
          <p:nvPr/>
        </p:nvSpPr>
        <p:spPr>
          <a:xfrm>
            <a:off x="1623060" y="1828800"/>
            <a:ext cx="1344168" cy="987552"/>
          </a:xfrm>
          <a:prstGeom prst="rect">
            <a:avLst/>
          </a:prstGeom>
          <a:noFill/>
          <a:ln/>
        </p:spPr>
        <p:txBody>
          <a:bodyPr wrap="square" lIns="0" tIns="0" rIns="0" bIns="0" rtlCol="0" anchor="ctr"/>
          <a:lstStyle/>
          <a:p>
            <a:pPr indent="0" marL="0">
              <a:lnSpc>
                <a:spcPct val="165000"/>
              </a:lnSpc>
              <a:buNone/>
            </a:pPr>
            <a:r>
              <a:rPr lang="en-US" sz="1000" dirty="0">
                <a:solidFill>
                  <a:srgbClr val="3F3F46"/>
                </a:solidFill>
                <a:latin typeface="Consolas" pitchFamily="34" charset="0"/>
                <a:ea typeface="Consolas" pitchFamily="34" charset="-122"/>
                <a:cs typeface="Consolas" pitchFamily="34" charset="-120"/>
              </a:rPr>
              <a:t>Misspelled auction listings meant deals went unnoticed by other bidders.</a:t>
            </a:r>
            <a:endParaRPr lang="en-US" sz="1000" dirty="0"/>
          </a:p>
        </p:txBody>
      </p:sp>
      <p:sp>
        <p:nvSpPr>
          <p:cNvPr id="9" name="Shape 7"/>
          <p:cNvSpPr/>
          <p:nvPr/>
        </p:nvSpPr>
        <p:spPr>
          <a:xfrm>
            <a:off x="3419856" y="1371600"/>
            <a:ext cx="1847088" cy="1645920"/>
          </a:xfrm>
          <a:prstGeom prst="rect">
            <a:avLst/>
          </a:prstGeom>
          <a:solidFill>
            <a:srgbClr val="FAFAFA"/>
          </a:solidFill>
          <a:ln w="9525">
            <a:solidFill>
              <a:srgbClr val="E4E4E7"/>
            </a:solidFill>
            <a:prstDash val="solid"/>
          </a:ln>
        </p:spPr>
      </p:sp>
      <p:sp>
        <p:nvSpPr>
          <p:cNvPr id="10" name="Shape 8"/>
          <p:cNvSpPr/>
          <p:nvPr/>
        </p:nvSpPr>
        <p:spPr>
          <a:xfrm>
            <a:off x="3419856" y="1371600"/>
            <a:ext cx="27432" cy="1645920"/>
          </a:xfrm>
          <a:prstGeom prst="rect">
            <a:avLst/>
          </a:prstGeom>
          <a:solidFill>
            <a:srgbClr val="FCA311"/>
          </a:solidFill>
          <a:ln/>
        </p:spPr>
      </p:sp>
      <p:sp>
        <p:nvSpPr>
          <p:cNvPr id="11" name="Text 9"/>
          <p:cNvSpPr/>
          <p:nvPr/>
        </p:nvSpPr>
        <p:spPr>
          <a:xfrm>
            <a:off x="3671316" y="1572768"/>
            <a:ext cx="1344168" cy="182880"/>
          </a:xfrm>
          <a:prstGeom prst="rect">
            <a:avLst/>
          </a:prstGeom>
          <a:noFill/>
          <a:ln/>
        </p:spPr>
        <p:txBody>
          <a:bodyPr wrap="square" lIns="0" tIns="0" rIns="0" bIns="0" rtlCol="0" anchor="ctr"/>
          <a:lstStyle/>
          <a:p>
            <a:pPr indent="0" marL="0">
              <a:buNone/>
            </a:pPr>
            <a:r>
              <a:rPr lang="en-US" sz="750" spc="50" kern="0" dirty="0">
                <a:solidFill>
                  <a:srgbClr val="9F9FA9"/>
                </a:solidFill>
                <a:latin typeface="Consolas" pitchFamily="34" charset="0"/>
                <a:ea typeface="Consolas" pitchFamily="34" charset="-122"/>
                <a:cs typeface="Consolas" pitchFamily="34" charset="-120"/>
              </a:rPr>
              <a:t>BUILD</a:t>
            </a:r>
            <a:endParaRPr lang="en-US" sz="750" dirty="0"/>
          </a:p>
        </p:txBody>
      </p:sp>
      <p:sp>
        <p:nvSpPr>
          <p:cNvPr id="12" name="Text 10"/>
          <p:cNvSpPr/>
          <p:nvPr/>
        </p:nvSpPr>
        <p:spPr>
          <a:xfrm>
            <a:off x="3671316" y="1828800"/>
            <a:ext cx="1344168" cy="987552"/>
          </a:xfrm>
          <a:prstGeom prst="rect">
            <a:avLst/>
          </a:prstGeom>
          <a:noFill/>
          <a:ln/>
        </p:spPr>
        <p:txBody>
          <a:bodyPr wrap="square" lIns="0" tIns="0" rIns="0" bIns="0" rtlCol="0" anchor="ctr"/>
          <a:lstStyle/>
          <a:p>
            <a:pPr indent="0" marL="0">
              <a:lnSpc>
                <a:spcPct val="165000"/>
              </a:lnSpc>
              <a:buNone/>
            </a:pPr>
            <a:r>
              <a:rPr lang="en-US" sz="1000" dirty="0">
                <a:solidFill>
                  <a:srgbClr val="3F3F46"/>
                </a:solidFill>
                <a:latin typeface="Consolas" pitchFamily="34" charset="0"/>
                <a:ea typeface="Consolas" pitchFamily="34" charset="-122"/>
                <a:cs typeface="Consolas" pitchFamily="34" charset="-120"/>
              </a:rPr>
              <a:t>Used Codex /plan mode + Docker. A bot that finds partial matches and misspellings.</a:t>
            </a:r>
            <a:endParaRPr lang="en-US" sz="1000" dirty="0"/>
          </a:p>
        </p:txBody>
      </p:sp>
      <p:sp>
        <p:nvSpPr>
          <p:cNvPr id="13" name="Shape 11"/>
          <p:cNvSpPr/>
          <p:nvPr/>
        </p:nvSpPr>
        <p:spPr>
          <a:xfrm>
            <a:off x="5468112" y="1371600"/>
            <a:ext cx="1847088" cy="1645920"/>
          </a:xfrm>
          <a:prstGeom prst="rect">
            <a:avLst/>
          </a:prstGeom>
          <a:solidFill>
            <a:srgbClr val="FAFAFA"/>
          </a:solidFill>
          <a:ln w="9525">
            <a:solidFill>
              <a:srgbClr val="E4E4E7"/>
            </a:solidFill>
            <a:prstDash val="solid"/>
          </a:ln>
        </p:spPr>
      </p:sp>
      <p:sp>
        <p:nvSpPr>
          <p:cNvPr id="14" name="Shape 12"/>
          <p:cNvSpPr/>
          <p:nvPr/>
        </p:nvSpPr>
        <p:spPr>
          <a:xfrm>
            <a:off x="5468112" y="1371600"/>
            <a:ext cx="27432" cy="1645920"/>
          </a:xfrm>
          <a:prstGeom prst="rect">
            <a:avLst/>
          </a:prstGeom>
          <a:solidFill>
            <a:srgbClr val="FCA311"/>
          </a:solidFill>
          <a:ln/>
        </p:spPr>
      </p:sp>
      <p:sp>
        <p:nvSpPr>
          <p:cNvPr id="15" name="Text 13"/>
          <p:cNvSpPr/>
          <p:nvPr/>
        </p:nvSpPr>
        <p:spPr>
          <a:xfrm>
            <a:off x="5719572" y="1572768"/>
            <a:ext cx="1344168" cy="182880"/>
          </a:xfrm>
          <a:prstGeom prst="rect">
            <a:avLst/>
          </a:prstGeom>
          <a:noFill/>
          <a:ln/>
        </p:spPr>
        <p:txBody>
          <a:bodyPr wrap="square" lIns="0" tIns="0" rIns="0" bIns="0" rtlCol="0" anchor="ctr"/>
          <a:lstStyle/>
          <a:p>
            <a:pPr indent="0" marL="0">
              <a:buNone/>
            </a:pPr>
            <a:r>
              <a:rPr lang="en-US" sz="750" spc="50" kern="0" dirty="0">
                <a:solidFill>
                  <a:srgbClr val="9F9FA9"/>
                </a:solidFill>
                <a:latin typeface="Consolas" pitchFamily="34" charset="0"/>
                <a:ea typeface="Consolas" pitchFamily="34" charset="-122"/>
                <a:cs typeface="Consolas" pitchFamily="34" charset="-120"/>
              </a:rPr>
              <a:t>RESULT</a:t>
            </a:r>
            <a:endParaRPr lang="en-US" sz="750" dirty="0"/>
          </a:p>
        </p:txBody>
      </p:sp>
      <p:sp>
        <p:nvSpPr>
          <p:cNvPr id="16" name="Text 14"/>
          <p:cNvSpPr/>
          <p:nvPr/>
        </p:nvSpPr>
        <p:spPr>
          <a:xfrm>
            <a:off x="5719572" y="1828800"/>
            <a:ext cx="1344168" cy="987552"/>
          </a:xfrm>
          <a:prstGeom prst="rect">
            <a:avLst/>
          </a:prstGeom>
          <a:noFill/>
          <a:ln/>
        </p:spPr>
        <p:txBody>
          <a:bodyPr wrap="square" lIns="0" tIns="0" rIns="0" bIns="0" rtlCol="0" anchor="ctr"/>
          <a:lstStyle/>
          <a:p>
            <a:pPr indent="0" marL="0">
              <a:lnSpc>
                <a:spcPct val="165000"/>
              </a:lnSpc>
              <a:buNone/>
            </a:pPr>
            <a:r>
              <a:rPr lang="en-US" sz="1000" dirty="0">
                <a:solidFill>
                  <a:srgbClr val="3F3F46"/>
                </a:solidFill>
                <a:latin typeface="Consolas" pitchFamily="34" charset="0"/>
                <a:ea typeface="Consolas" pitchFamily="34" charset="-122"/>
                <a:cs typeface="Consolas" pitchFamily="34" charset="-120"/>
              </a:rPr>
              <a:t>Found auction deals invisible to normal search. Working prototype in ~2 hours.</a:t>
            </a:r>
            <a:endParaRPr lang="en-US" sz="1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AFAFA"/>
        </a:solidFill>
      </p:bgPr>
    </p:bg>
    <p:spTree>
      <p:nvGrpSpPr>
        <p:cNvPr id="1" name=""/>
        <p:cNvGrpSpPr/>
        <p:nvPr/>
      </p:nvGrpSpPr>
      <p:grpSpPr>
        <a:xfrm>
          <a:off x="0" y="0"/>
          <a:ext cx="0" cy="0"/>
          <a:chOff x="0" y="0"/>
          <a:chExt cx="0" cy="0"/>
        </a:xfrm>
      </p:grpSpPr>
      <p:sp>
        <p:nvSpPr>
          <p:cNvPr id="2" name="Shape 0"/>
          <p:cNvSpPr/>
          <p:nvPr/>
        </p:nvSpPr>
        <p:spPr>
          <a:xfrm>
            <a:off x="1371600" y="640080"/>
            <a:ext cx="502920" cy="201168"/>
          </a:xfrm>
          <a:prstGeom prst="roundRect">
            <a:avLst>
              <a:gd name="adj" fmla="val 50000"/>
            </a:avLst>
          </a:prstGeom>
          <a:solidFill>
            <a:srgbClr val="E0E7FF"/>
          </a:solidFill>
          <a:ln/>
        </p:spPr>
      </p:sp>
      <p:sp>
        <p:nvSpPr>
          <p:cNvPr id="3" name="Text 1"/>
          <p:cNvSpPr/>
          <p:nvPr/>
        </p:nvSpPr>
        <p:spPr>
          <a:xfrm>
            <a:off x="1371600" y="640080"/>
            <a:ext cx="502920" cy="201168"/>
          </a:xfrm>
          <a:prstGeom prst="rect">
            <a:avLst/>
          </a:prstGeom>
          <a:noFill/>
          <a:ln/>
        </p:spPr>
        <p:txBody>
          <a:bodyPr wrap="square" lIns="0" tIns="0" rIns="0" bIns="0" rtlCol="0" anchor="ctr"/>
          <a:lstStyle/>
          <a:p>
            <a:pPr algn="ctr" indent="0" marL="0">
              <a:buNone/>
            </a:pPr>
            <a:r>
              <a:rPr lang="en-US" sz="800" b="1" dirty="0">
                <a:solidFill>
                  <a:srgbClr val="372AAC"/>
                </a:solidFill>
                <a:latin typeface="Consolas" pitchFamily="34" charset="0"/>
                <a:ea typeface="Consolas" pitchFamily="34" charset="-122"/>
                <a:cs typeface="Consolas" pitchFamily="34" charset="-120"/>
              </a:rPr>
              <a:t>Day 10</a:t>
            </a:r>
            <a:endParaRPr lang="en-US" sz="800" dirty="0"/>
          </a:p>
        </p:txBody>
      </p:sp>
      <p:sp>
        <p:nvSpPr>
          <p:cNvPr id="4" name="Text 2"/>
          <p:cNvSpPr/>
          <p:nvPr/>
        </p:nvSpPr>
        <p:spPr>
          <a:xfrm>
            <a:off x="1965960" y="640080"/>
            <a:ext cx="1828800" cy="201168"/>
          </a:xfrm>
          <a:prstGeom prst="rect">
            <a:avLst/>
          </a:prstGeom>
          <a:noFill/>
          <a:ln/>
        </p:spPr>
        <p:txBody>
          <a:bodyPr wrap="square" lIns="0" tIns="0" rIns="0" bIns="0" rtlCol="0" anchor="ctr"/>
          <a:lstStyle/>
          <a:p>
            <a:pPr indent="0" marL="0">
              <a:buNone/>
            </a:pPr>
            <a:r>
              <a:rPr lang="en-US" sz="800" dirty="0">
                <a:solidFill>
                  <a:srgbClr val="9F9FA9"/>
                </a:solidFill>
                <a:latin typeface="Consolas" pitchFamily="34" charset="0"/>
                <a:ea typeface="Consolas" pitchFamily="34" charset="-122"/>
                <a:cs typeface="Consolas" pitchFamily="34" charset="-120"/>
              </a:rPr>
              <a:t>Key Insight</a:t>
            </a:r>
            <a:endParaRPr lang="en-US" sz="800" dirty="0"/>
          </a:p>
        </p:txBody>
      </p:sp>
      <p:sp>
        <p:nvSpPr>
          <p:cNvPr id="5" name="Shape 3"/>
          <p:cNvSpPr/>
          <p:nvPr/>
        </p:nvSpPr>
        <p:spPr>
          <a:xfrm>
            <a:off x="1371600" y="1097280"/>
            <a:ext cx="22860" cy="914400"/>
          </a:xfrm>
          <a:prstGeom prst="rect">
            <a:avLst/>
          </a:prstGeom>
          <a:solidFill>
            <a:srgbClr val="FCA311"/>
          </a:solidFill>
          <a:ln/>
        </p:spPr>
      </p:sp>
      <p:sp>
        <p:nvSpPr>
          <p:cNvPr id="6" name="Text 4"/>
          <p:cNvSpPr/>
          <p:nvPr/>
        </p:nvSpPr>
        <p:spPr>
          <a:xfrm>
            <a:off x="1673352" y="1097280"/>
            <a:ext cx="5641848" cy="228600"/>
          </a:xfrm>
          <a:prstGeom prst="rect">
            <a:avLst/>
          </a:prstGeom>
          <a:noFill/>
          <a:ln/>
        </p:spPr>
        <p:txBody>
          <a:bodyPr wrap="square" lIns="0" tIns="0" rIns="0" bIns="0" rtlCol="0" anchor="ctr"/>
          <a:lstStyle/>
          <a:p>
            <a:pPr indent="0" marL="0">
              <a:buNone/>
            </a:pPr>
            <a:r>
              <a:rPr lang="en-US" sz="1000" b="1" dirty="0">
                <a:solidFill>
                  <a:srgbClr val="FCA311"/>
                </a:solidFill>
                <a:latin typeface="Trebuchet MS" pitchFamily="34" charset="0"/>
                <a:ea typeface="Trebuchet MS" pitchFamily="34" charset="-122"/>
                <a:cs typeface="Trebuchet MS" pitchFamily="34" charset="-120"/>
              </a:rPr>
              <a:t>Key Insight:</a:t>
            </a:r>
            <a:endParaRPr lang="en-US" sz="1000" dirty="0"/>
          </a:p>
        </p:txBody>
      </p:sp>
      <p:sp>
        <p:nvSpPr>
          <p:cNvPr id="7" name="Text 5"/>
          <p:cNvSpPr/>
          <p:nvPr/>
        </p:nvSpPr>
        <p:spPr>
          <a:xfrm>
            <a:off x="1673352" y="1371600"/>
            <a:ext cx="5641848" cy="640080"/>
          </a:xfrm>
          <a:prstGeom prst="rect">
            <a:avLst/>
          </a:prstGeom>
          <a:noFill/>
          <a:ln/>
        </p:spPr>
        <p:txBody>
          <a:bodyPr wrap="square" lIns="0" tIns="0" rIns="0" bIns="0" rtlCol="0" anchor="ctr"/>
          <a:lstStyle/>
          <a:p>
            <a:pPr indent="0" marL="0">
              <a:lnSpc>
                <a:spcPct val="175000"/>
              </a:lnSpc>
              <a:buNone/>
            </a:pPr>
            <a:r>
              <a:rPr lang="en-US" sz="1200" dirty="0">
                <a:solidFill>
                  <a:srgbClr val="27272A"/>
                </a:solidFill>
                <a:latin typeface="Consolas" pitchFamily="34" charset="0"/>
                <a:ea typeface="Consolas" pitchFamily="34" charset="-122"/>
                <a:cs typeface="Consolas" pitchFamily="34" charset="-120"/>
              </a:rPr>
              <a:t>As AI gets better, my inspection threshold lowers. Leverage increases. Visibility decreases.</a:t>
            </a:r>
            <a:endParaRPr lang="en-US" sz="1200" dirty="0"/>
          </a:p>
        </p:txBody>
      </p:sp>
      <p:sp>
        <p:nvSpPr>
          <p:cNvPr id="8" name="Shape 6"/>
          <p:cNvSpPr/>
          <p:nvPr/>
        </p:nvSpPr>
        <p:spPr>
          <a:xfrm>
            <a:off x="1371600" y="2423160"/>
            <a:ext cx="2871216" cy="1371600"/>
          </a:xfrm>
          <a:prstGeom prst="rect">
            <a:avLst/>
          </a:prstGeom>
          <a:solidFill>
            <a:srgbClr val="FAFAFA"/>
          </a:solidFill>
          <a:ln w="9525">
            <a:solidFill>
              <a:srgbClr val="E4E4E7"/>
            </a:solidFill>
            <a:prstDash val="solid"/>
          </a:ln>
        </p:spPr>
      </p:sp>
      <p:sp>
        <p:nvSpPr>
          <p:cNvPr id="9" name="Text 7"/>
          <p:cNvSpPr/>
          <p:nvPr/>
        </p:nvSpPr>
        <p:spPr>
          <a:xfrm>
            <a:off x="1623060" y="2624328"/>
            <a:ext cx="2368296" cy="182880"/>
          </a:xfrm>
          <a:prstGeom prst="rect">
            <a:avLst/>
          </a:prstGeom>
          <a:noFill/>
          <a:ln/>
        </p:spPr>
        <p:txBody>
          <a:bodyPr wrap="square" lIns="0" tIns="0" rIns="0" bIns="0" rtlCol="0" anchor="ctr"/>
          <a:lstStyle/>
          <a:p>
            <a:pPr indent="0" marL="0">
              <a:buNone/>
            </a:pPr>
            <a:r>
              <a:rPr lang="en-US" sz="750" spc="50" kern="0" dirty="0">
                <a:solidFill>
                  <a:srgbClr val="9F9FA9"/>
                </a:solidFill>
                <a:latin typeface="Consolas" pitchFamily="34" charset="0"/>
                <a:ea typeface="Consolas" pitchFamily="34" charset="-122"/>
                <a:cs typeface="Consolas" pitchFamily="34" charset="-120"/>
              </a:rPr>
              <a:t>BEFORE</a:t>
            </a:r>
            <a:endParaRPr lang="en-US" sz="750" dirty="0"/>
          </a:p>
        </p:txBody>
      </p:sp>
      <p:sp>
        <p:nvSpPr>
          <p:cNvPr id="10" name="Text 8"/>
          <p:cNvSpPr/>
          <p:nvPr/>
        </p:nvSpPr>
        <p:spPr>
          <a:xfrm>
            <a:off x="1623060" y="2880360"/>
            <a:ext cx="2368296" cy="713232"/>
          </a:xfrm>
          <a:prstGeom prst="rect">
            <a:avLst/>
          </a:prstGeom>
          <a:noFill/>
          <a:ln/>
        </p:spPr>
        <p:txBody>
          <a:bodyPr wrap="square" lIns="0" tIns="0" rIns="0" bIns="0" rtlCol="0" anchor="ctr"/>
          <a:lstStyle/>
          <a:p>
            <a:pPr indent="0" marL="0">
              <a:lnSpc>
                <a:spcPct val="165000"/>
              </a:lnSpc>
              <a:buNone/>
            </a:pPr>
            <a:r>
              <a:rPr lang="en-US" sz="1000" dirty="0">
                <a:solidFill>
                  <a:srgbClr val="3F3F46"/>
                </a:solidFill>
                <a:latin typeface="Consolas" pitchFamily="34" charset="0"/>
                <a:ea typeface="Consolas" pitchFamily="34" charset="-122"/>
                <a:cs typeface="Consolas" pitchFamily="34" charset="-120"/>
              </a:rPr>
              <a:t>Review every line of code.</a:t>
            </a:r>
            <a:endParaRPr lang="en-US" sz="1000" dirty="0"/>
          </a:p>
          <a:p>
            <a:pPr indent="0" marL="0">
              <a:lnSpc>
                <a:spcPct val="165000"/>
              </a:lnSpc>
              <a:buNone/>
            </a:pPr>
            <a:r>
              <a:rPr lang="en-US" sz="1000" dirty="0">
                <a:solidFill>
                  <a:srgbClr val="3F3F46"/>
                </a:solidFill>
                <a:latin typeface="Consolas" pitchFamily="34" charset="0"/>
                <a:ea typeface="Consolas" pitchFamily="34" charset="-122"/>
                <a:cs typeface="Consolas" pitchFamily="34" charset="-120"/>
              </a:rPr>
              <a:t>Question each architecture decision.</a:t>
            </a:r>
            <a:endParaRPr lang="en-US" sz="1000" dirty="0"/>
          </a:p>
          <a:p>
            <a:pPr indent="0" marL="0">
              <a:lnSpc>
                <a:spcPct val="165000"/>
              </a:lnSpc>
              <a:buNone/>
            </a:pPr>
            <a:r>
              <a:rPr lang="en-US" sz="1000" dirty="0">
                <a:solidFill>
                  <a:srgbClr val="3F3F46"/>
                </a:solidFill>
                <a:latin typeface="Consolas" pitchFamily="34" charset="0"/>
                <a:ea typeface="Consolas" pitchFamily="34" charset="-122"/>
                <a:cs typeface="Consolas" pitchFamily="34" charset="-120"/>
              </a:rPr>
              <a:t>Maintain full comprehension.</a:t>
            </a:r>
            <a:endParaRPr lang="en-US" sz="1000" dirty="0"/>
          </a:p>
        </p:txBody>
      </p:sp>
      <p:sp>
        <p:nvSpPr>
          <p:cNvPr id="11" name="Shape 9"/>
          <p:cNvSpPr/>
          <p:nvPr/>
        </p:nvSpPr>
        <p:spPr>
          <a:xfrm>
            <a:off x="4443984" y="2423160"/>
            <a:ext cx="2871216" cy="1371600"/>
          </a:xfrm>
          <a:prstGeom prst="rect">
            <a:avLst/>
          </a:prstGeom>
          <a:solidFill>
            <a:srgbClr val="FAFAFA"/>
          </a:solidFill>
          <a:ln w="9525">
            <a:solidFill>
              <a:srgbClr val="E4E4E7"/>
            </a:solidFill>
            <a:prstDash val="solid"/>
          </a:ln>
        </p:spPr>
      </p:sp>
      <p:sp>
        <p:nvSpPr>
          <p:cNvPr id="12" name="Shape 10"/>
          <p:cNvSpPr/>
          <p:nvPr/>
        </p:nvSpPr>
        <p:spPr>
          <a:xfrm>
            <a:off x="4443984" y="2423160"/>
            <a:ext cx="27432" cy="1371600"/>
          </a:xfrm>
          <a:prstGeom prst="rect">
            <a:avLst/>
          </a:prstGeom>
          <a:solidFill>
            <a:srgbClr val="FCA311"/>
          </a:solidFill>
          <a:ln/>
        </p:spPr>
      </p:sp>
      <p:sp>
        <p:nvSpPr>
          <p:cNvPr id="13" name="Text 11"/>
          <p:cNvSpPr/>
          <p:nvPr/>
        </p:nvSpPr>
        <p:spPr>
          <a:xfrm>
            <a:off x="4695444" y="2624328"/>
            <a:ext cx="2368296" cy="182880"/>
          </a:xfrm>
          <a:prstGeom prst="rect">
            <a:avLst/>
          </a:prstGeom>
          <a:noFill/>
          <a:ln/>
        </p:spPr>
        <p:txBody>
          <a:bodyPr wrap="square" lIns="0" tIns="0" rIns="0" bIns="0" rtlCol="0" anchor="ctr"/>
          <a:lstStyle/>
          <a:p>
            <a:pPr indent="0" marL="0">
              <a:buNone/>
            </a:pPr>
            <a:r>
              <a:rPr lang="en-US" sz="750" spc="50" kern="0" dirty="0">
                <a:solidFill>
                  <a:srgbClr val="9F9FA9"/>
                </a:solidFill>
                <a:latin typeface="Consolas" pitchFamily="34" charset="0"/>
                <a:ea typeface="Consolas" pitchFamily="34" charset="-122"/>
                <a:cs typeface="Consolas" pitchFamily="34" charset="-120"/>
              </a:rPr>
              <a:t>AFTER</a:t>
            </a:r>
            <a:endParaRPr lang="en-US" sz="750" dirty="0"/>
          </a:p>
        </p:txBody>
      </p:sp>
      <p:sp>
        <p:nvSpPr>
          <p:cNvPr id="14" name="Text 12"/>
          <p:cNvSpPr/>
          <p:nvPr/>
        </p:nvSpPr>
        <p:spPr>
          <a:xfrm>
            <a:off x="4695444" y="2880360"/>
            <a:ext cx="2368296" cy="713232"/>
          </a:xfrm>
          <a:prstGeom prst="rect">
            <a:avLst/>
          </a:prstGeom>
          <a:noFill/>
          <a:ln/>
        </p:spPr>
        <p:txBody>
          <a:bodyPr wrap="square" lIns="0" tIns="0" rIns="0" bIns="0" rtlCol="0" anchor="ctr"/>
          <a:lstStyle/>
          <a:p>
            <a:pPr indent="0" marL="0">
              <a:lnSpc>
                <a:spcPct val="165000"/>
              </a:lnSpc>
              <a:buNone/>
            </a:pPr>
            <a:r>
              <a:rPr lang="en-US" sz="1000" dirty="0">
                <a:solidFill>
                  <a:srgbClr val="3F3F46"/>
                </a:solidFill>
                <a:latin typeface="Consolas" pitchFamily="34" charset="0"/>
                <a:ea typeface="Consolas" pitchFamily="34" charset="-122"/>
                <a:cs typeface="Consolas" pitchFamily="34" charset="-120"/>
              </a:rPr>
              <a:t>Skim the plan. Trust the structure.</a:t>
            </a:r>
            <a:endParaRPr lang="en-US" sz="1000" dirty="0"/>
          </a:p>
          <a:p>
            <a:pPr indent="0" marL="0">
              <a:lnSpc>
                <a:spcPct val="165000"/>
              </a:lnSpc>
              <a:buNone/>
            </a:pPr>
            <a:r>
              <a:rPr lang="en-US" sz="1000" dirty="0">
                <a:solidFill>
                  <a:srgbClr val="3F3F46"/>
                </a:solidFill>
                <a:latin typeface="Consolas" pitchFamily="34" charset="0"/>
                <a:ea typeface="Consolas" pitchFamily="34" charset="-122"/>
                <a:cs typeface="Consolas" pitchFamily="34" charset="-120"/>
              </a:rPr>
              <a:t>Contain the environment, not the decisions.</a:t>
            </a:r>
            <a:endParaRPr lang="en-US" sz="1000" dirty="0"/>
          </a:p>
          <a:p>
            <a:pPr indent="0" marL="0">
              <a:lnSpc>
                <a:spcPct val="165000"/>
              </a:lnSpc>
              <a:buNone/>
            </a:pPr>
            <a:r>
              <a:rPr lang="en-US" sz="1000" dirty="0">
                <a:solidFill>
                  <a:srgbClr val="3F3F46"/>
                </a:solidFill>
                <a:latin typeface="Consolas" pitchFamily="34" charset="0"/>
                <a:ea typeface="Consolas" pitchFamily="34" charset="-122"/>
                <a:cs typeface="Consolas" pitchFamily="34" charset="-120"/>
              </a:rPr>
              <a:t>Surrender comprehension for speed.</a:t>
            </a:r>
            <a:endParaRPr lang="en-US" sz="1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AFAFA"/>
        </a:solidFill>
      </p:bgPr>
    </p:bg>
    <p:spTree>
      <p:nvGrpSpPr>
        <p:cNvPr id="1" name=""/>
        <p:cNvGrpSpPr/>
        <p:nvPr/>
      </p:nvGrpSpPr>
      <p:grpSpPr>
        <a:xfrm>
          <a:off x="0" y="0"/>
          <a:ext cx="0" cy="0"/>
          <a:chOff x="0" y="0"/>
          <a:chExt cx="0" cy="0"/>
        </a:xfrm>
      </p:grpSpPr>
      <p:sp>
        <p:nvSpPr>
          <p:cNvPr id="2" name="Shape 0"/>
          <p:cNvSpPr/>
          <p:nvPr/>
        </p:nvSpPr>
        <p:spPr>
          <a:xfrm>
            <a:off x="1371600" y="914400"/>
            <a:ext cx="502920" cy="201168"/>
          </a:xfrm>
          <a:prstGeom prst="roundRect">
            <a:avLst>
              <a:gd name="adj" fmla="val 50000"/>
            </a:avLst>
          </a:prstGeom>
          <a:solidFill>
            <a:srgbClr val="E0E7FF"/>
          </a:solidFill>
          <a:ln/>
        </p:spPr>
      </p:sp>
      <p:sp>
        <p:nvSpPr>
          <p:cNvPr id="3" name="Text 1"/>
          <p:cNvSpPr/>
          <p:nvPr/>
        </p:nvSpPr>
        <p:spPr>
          <a:xfrm>
            <a:off x="1371600" y="914400"/>
            <a:ext cx="502920" cy="201168"/>
          </a:xfrm>
          <a:prstGeom prst="rect">
            <a:avLst/>
          </a:prstGeom>
          <a:noFill/>
          <a:ln/>
        </p:spPr>
        <p:txBody>
          <a:bodyPr wrap="square" lIns="0" tIns="0" rIns="0" bIns="0" rtlCol="0" anchor="ctr"/>
          <a:lstStyle/>
          <a:p>
            <a:pPr algn="ctr" indent="0" marL="0">
              <a:buNone/>
            </a:pPr>
            <a:r>
              <a:rPr lang="en-US" sz="800" b="1" dirty="0">
                <a:solidFill>
                  <a:srgbClr val="372AAC"/>
                </a:solidFill>
                <a:latin typeface="Consolas" pitchFamily="34" charset="0"/>
                <a:ea typeface="Consolas" pitchFamily="34" charset="-122"/>
                <a:cs typeface="Consolas" pitchFamily="34" charset="-120"/>
              </a:rPr>
              <a:t>Day 19</a:t>
            </a:r>
            <a:endParaRPr lang="en-US" sz="800" dirty="0"/>
          </a:p>
        </p:txBody>
      </p:sp>
      <p:sp>
        <p:nvSpPr>
          <p:cNvPr id="4" name="Text 2"/>
          <p:cNvSpPr/>
          <p:nvPr/>
        </p:nvSpPr>
        <p:spPr>
          <a:xfrm>
            <a:off x="1965960" y="914400"/>
            <a:ext cx="1097280" cy="201168"/>
          </a:xfrm>
          <a:prstGeom prst="rect">
            <a:avLst/>
          </a:prstGeom>
          <a:noFill/>
          <a:ln/>
        </p:spPr>
        <p:txBody>
          <a:bodyPr wrap="square" lIns="0" tIns="0" rIns="0" bIns="0" rtlCol="0" anchor="ctr"/>
          <a:lstStyle/>
          <a:p>
            <a:pPr indent="0" marL="0">
              <a:buNone/>
            </a:pPr>
            <a:r>
              <a:rPr lang="en-US" sz="800" dirty="0">
                <a:solidFill>
                  <a:srgbClr val="9F9FA9"/>
                </a:solidFill>
                <a:latin typeface="Consolas" pitchFamily="34" charset="0"/>
                <a:ea typeface="Consolas" pitchFamily="34" charset="-122"/>
                <a:cs typeface="Consolas" pitchFamily="34" charset="-120"/>
              </a:rPr>
              <a:t>Mar 8, 2026</a:t>
            </a:r>
            <a:endParaRPr lang="en-US" sz="800" dirty="0"/>
          </a:p>
        </p:txBody>
      </p:sp>
      <p:sp>
        <p:nvSpPr>
          <p:cNvPr id="5" name="Text 3"/>
          <p:cNvSpPr/>
          <p:nvPr/>
        </p:nvSpPr>
        <p:spPr>
          <a:xfrm>
            <a:off x="1371600" y="1325880"/>
            <a:ext cx="5943600" cy="731520"/>
          </a:xfrm>
          <a:prstGeom prst="rect">
            <a:avLst/>
          </a:prstGeom>
          <a:noFill/>
          <a:ln/>
        </p:spPr>
        <p:txBody>
          <a:bodyPr wrap="square" lIns="0" tIns="0" rIns="0" bIns="0" rtlCol="0" anchor="ctr"/>
          <a:lstStyle/>
          <a:p>
            <a:pPr indent="0" marL="0">
              <a:lnSpc>
                <a:spcPct val="125000"/>
              </a:lnSpc>
              <a:buNone/>
            </a:pPr>
            <a:r>
              <a:rPr lang="en-US" sz="2000" b="1" dirty="0">
                <a:solidFill>
                  <a:srgbClr val="18181B"/>
                </a:solidFill>
                <a:latin typeface="Trebuchet MS" pitchFamily="34" charset="0"/>
                <a:ea typeface="Trebuchet MS" pitchFamily="34" charset="-122"/>
                <a:cs typeface="Trebuchet MS" pitchFamily="34" charset="-120"/>
              </a:rPr>
              <a:t>Building My Own CRM:</a:t>
            </a:r>
            <a:endParaRPr lang="en-US" sz="2000" dirty="0"/>
          </a:p>
          <a:p>
            <a:pPr indent="0" marL="0">
              <a:lnSpc>
                <a:spcPct val="125000"/>
              </a:lnSpc>
              <a:buNone/>
            </a:pPr>
            <a:r>
              <a:rPr lang="en-US" sz="2000" b="1" dirty="0">
                <a:solidFill>
                  <a:srgbClr val="18181B"/>
                </a:solidFill>
                <a:latin typeface="Trebuchet MS" pitchFamily="34" charset="0"/>
                <a:ea typeface="Trebuchet MS" pitchFamily="34" charset="-122"/>
                <a:cs typeface="Trebuchet MS" pitchFamily="34" charset="-120"/>
              </a:rPr>
              <a:t>Can the Vision Survive?</a:t>
            </a:r>
            <a:endParaRPr lang="en-US" sz="2000" dirty="0"/>
          </a:p>
        </p:txBody>
      </p:sp>
      <p:sp>
        <p:nvSpPr>
          <p:cNvPr id="6" name="Text 4"/>
          <p:cNvSpPr/>
          <p:nvPr/>
        </p:nvSpPr>
        <p:spPr>
          <a:xfrm>
            <a:off x="1371600" y="2286000"/>
            <a:ext cx="5943600" cy="914400"/>
          </a:xfrm>
          <a:prstGeom prst="rect">
            <a:avLst/>
          </a:prstGeom>
          <a:noFill/>
          <a:ln/>
        </p:spPr>
        <p:txBody>
          <a:bodyPr wrap="square" lIns="0" tIns="0" rIns="0" bIns="0" rtlCol="0" anchor="ctr"/>
          <a:lstStyle/>
          <a:p>
            <a:pPr indent="0" marL="0">
              <a:lnSpc>
                <a:spcPct val="175000"/>
              </a:lnSpc>
              <a:buNone/>
            </a:pPr>
            <a:r>
              <a:rPr lang="en-US" sz="1100" dirty="0">
                <a:solidFill>
                  <a:srgbClr val="3F3F46"/>
                </a:solidFill>
                <a:latin typeface="Consolas" pitchFamily="34" charset="0"/>
                <a:ea typeface="Consolas" pitchFamily="34" charset="-122"/>
                <a:cs typeface="Consolas" pitchFamily="34" charset="-120"/>
              </a:rPr>
              <a:t>I always wanted my own personal CRM. Not an enterprise CRM, but something shiny and fun to use. After years running an app development agency, the vision never survived the translation layer.</a:t>
            </a:r>
            <a:endParaRPr lang="en-US" sz="11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AFAFA"/>
        </a:solidFill>
      </p:bgPr>
    </p:bg>
    <p:spTree>
      <p:nvGrpSpPr>
        <p:cNvPr id="1" name=""/>
        <p:cNvGrpSpPr/>
        <p:nvPr/>
      </p:nvGrpSpPr>
      <p:grpSpPr>
        <a:xfrm>
          <a:off x="0" y="0"/>
          <a:ext cx="0" cy="0"/>
          <a:chOff x="0" y="0"/>
          <a:chExt cx="0" cy="0"/>
        </a:xfrm>
      </p:grpSpPr>
      <p:sp>
        <p:nvSpPr>
          <p:cNvPr id="2" name="Shape 0"/>
          <p:cNvSpPr/>
          <p:nvPr/>
        </p:nvSpPr>
        <p:spPr>
          <a:xfrm>
            <a:off x="1371600" y="914400"/>
            <a:ext cx="502920" cy="201168"/>
          </a:xfrm>
          <a:prstGeom prst="roundRect">
            <a:avLst>
              <a:gd name="adj" fmla="val 50000"/>
            </a:avLst>
          </a:prstGeom>
          <a:solidFill>
            <a:srgbClr val="E0E7FF"/>
          </a:solidFill>
          <a:ln/>
        </p:spPr>
      </p:sp>
      <p:sp>
        <p:nvSpPr>
          <p:cNvPr id="3" name="Text 1"/>
          <p:cNvSpPr/>
          <p:nvPr/>
        </p:nvSpPr>
        <p:spPr>
          <a:xfrm>
            <a:off x="1371600" y="914400"/>
            <a:ext cx="502920" cy="201168"/>
          </a:xfrm>
          <a:prstGeom prst="rect">
            <a:avLst/>
          </a:prstGeom>
          <a:noFill/>
          <a:ln/>
        </p:spPr>
        <p:txBody>
          <a:bodyPr wrap="square" lIns="0" tIns="0" rIns="0" bIns="0" rtlCol="0" anchor="ctr"/>
          <a:lstStyle/>
          <a:p>
            <a:pPr algn="ctr" indent="0" marL="0">
              <a:buNone/>
            </a:pPr>
            <a:r>
              <a:rPr lang="en-US" sz="800" b="1" dirty="0">
                <a:solidFill>
                  <a:srgbClr val="372AAC"/>
                </a:solidFill>
                <a:latin typeface="Consolas" pitchFamily="34" charset="0"/>
                <a:ea typeface="Consolas" pitchFamily="34" charset="-122"/>
                <a:cs typeface="Consolas" pitchFamily="34" charset="-120"/>
              </a:rPr>
              <a:t>Day 19</a:t>
            </a:r>
            <a:endParaRPr lang="en-US" sz="800" dirty="0"/>
          </a:p>
        </p:txBody>
      </p:sp>
      <p:sp>
        <p:nvSpPr>
          <p:cNvPr id="4" name="Text 2"/>
          <p:cNvSpPr/>
          <p:nvPr/>
        </p:nvSpPr>
        <p:spPr>
          <a:xfrm>
            <a:off x="1965960" y="914400"/>
            <a:ext cx="1828800" cy="201168"/>
          </a:xfrm>
          <a:prstGeom prst="rect">
            <a:avLst/>
          </a:prstGeom>
          <a:noFill/>
          <a:ln/>
        </p:spPr>
        <p:txBody>
          <a:bodyPr wrap="square" lIns="0" tIns="0" rIns="0" bIns="0" rtlCol="0" anchor="ctr"/>
          <a:lstStyle/>
          <a:p>
            <a:pPr indent="0" marL="0">
              <a:buNone/>
            </a:pPr>
            <a:r>
              <a:rPr lang="en-US" sz="800" dirty="0">
                <a:solidFill>
                  <a:srgbClr val="9F9FA9"/>
                </a:solidFill>
                <a:latin typeface="Consolas" pitchFamily="34" charset="0"/>
                <a:ea typeface="Consolas" pitchFamily="34" charset="-122"/>
                <a:cs typeface="Consolas" pitchFamily="34" charset="-120"/>
              </a:rPr>
              <a:t>What changed</a:t>
            </a:r>
            <a:endParaRPr lang="en-US" sz="800" dirty="0"/>
          </a:p>
        </p:txBody>
      </p:sp>
      <p:sp>
        <p:nvSpPr>
          <p:cNvPr id="5" name="Shape 3"/>
          <p:cNvSpPr/>
          <p:nvPr/>
        </p:nvSpPr>
        <p:spPr>
          <a:xfrm>
            <a:off x="1371600" y="1371600"/>
            <a:ext cx="2871216" cy="1645920"/>
          </a:xfrm>
          <a:prstGeom prst="rect">
            <a:avLst/>
          </a:prstGeom>
          <a:solidFill>
            <a:srgbClr val="FAFAFA"/>
          </a:solidFill>
          <a:ln w="9525">
            <a:solidFill>
              <a:srgbClr val="E4E4E7"/>
            </a:solidFill>
            <a:prstDash val="solid"/>
          </a:ln>
        </p:spPr>
      </p:sp>
      <p:sp>
        <p:nvSpPr>
          <p:cNvPr id="6" name="Text 4"/>
          <p:cNvSpPr/>
          <p:nvPr/>
        </p:nvSpPr>
        <p:spPr>
          <a:xfrm>
            <a:off x="1623060" y="1572768"/>
            <a:ext cx="2368296" cy="182880"/>
          </a:xfrm>
          <a:prstGeom prst="rect">
            <a:avLst/>
          </a:prstGeom>
          <a:noFill/>
          <a:ln/>
        </p:spPr>
        <p:txBody>
          <a:bodyPr wrap="square" lIns="0" tIns="0" rIns="0" bIns="0" rtlCol="0" anchor="ctr"/>
          <a:lstStyle/>
          <a:p>
            <a:pPr indent="0" marL="0">
              <a:buNone/>
            </a:pPr>
            <a:r>
              <a:rPr lang="en-US" sz="750" spc="50" kern="0" dirty="0">
                <a:solidFill>
                  <a:srgbClr val="9F9FA9"/>
                </a:solidFill>
                <a:latin typeface="Consolas" pitchFamily="34" charset="0"/>
                <a:ea typeface="Consolas" pitchFamily="34" charset="-122"/>
                <a:cs typeface="Consolas" pitchFamily="34" charset="-120"/>
              </a:rPr>
              <a:t>THE OLD WAY</a:t>
            </a:r>
            <a:endParaRPr lang="en-US" sz="750" dirty="0"/>
          </a:p>
        </p:txBody>
      </p:sp>
      <p:sp>
        <p:nvSpPr>
          <p:cNvPr id="7" name="Text 5"/>
          <p:cNvSpPr/>
          <p:nvPr/>
        </p:nvSpPr>
        <p:spPr>
          <a:xfrm>
            <a:off x="1623060" y="1828800"/>
            <a:ext cx="2368296" cy="987552"/>
          </a:xfrm>
          <a:prstGeom prst="rect">
            <a:avLst/>
          </a:prstGeom>
          <a:noFill/>
          <a:ln/>
        </p:spPr>
        <p:txBody>
          <a:bodyPr wrap="square" lIns="0" tIns="0" rIns="0" bIns="0" rtlCol="0" anchor="ctr"/>
          <a:lstStyle/>
          <a:p>
            <a:pPr indent="0" marL="0">
              <a:lnSpc>
                <a:spcPct val="165000"/>
              </a:lnSpc>
              <a:buNone/>
            </a:pPr>
            <a:r>
              <a:rPr lang="en-US" sz="1000" dirty="0">
                <a:solidFill>
                  <a:srgbClr val="3F3F46"/>
                </a:solidFill>
                <a:latin typeface="Consolas" pitchFamily="34" charset="0"/>
                <a:ea typeface="Consolas" pitchFamily="34" charset="-122"/>
                <a:cs typeface="Consolas" pitchFamily="34" charset="-120"/>
              </a:rPr>
              <a:t>Rough idea → wireframes → designer back-and-forth → developer builds → realize it's not right → more revisions. Weeks pass. Budget runs out.</a:t>
            </a:r>
            <a:endParaRPr lang="en-US" sz="1000" dirty="0"/>
          </a:p>
        </p:txBody>
      </p:sp>
      <p:sp>
        <p:nvSpPr>
          <p:cNvPr id="8" name="Shape 6"/>
          <p:cNvSpPr/>
          <p:nvPr/>
        </p:nvSpPr>
        <p:spPr>
          <a:xfrm>
            <a:off x="4443984" y="1371600"/>
            <a:ext cx="2871216" cy="1645920"/>
          </a:xfrm>
          <a:prstGeom prst="rect">
            <a:avLst/>
          </a:prstGeom>
          <a:solidFill>
            <a:srgbClr val="FAFAFA"/>
          </a:solidFill>
          <a:ln w="9525">
            <a:solidFill>
              <a:srgbClr val="E4E4E7"/>
            </a:solidFill>
            <a:prstDash val="solid"/>
          </a:ln>
        </p:spPr>
      </p:sp>
      <p:sp>
        <p:nvSpPr>
          <p:cNvPr id="9" name="Shape 7"/>
          <p:cNvSpPr/>
          <p:nvPr/>
        </p:nvSpPr>
        <p:spPr>
          <a:xfrm>
            <a:off x="4443984" y="1371600"/>
            <a:ext cx="27432" cy="1645920"/>
          </a:xfrm>
          <a:prstGeom prst="rect">
            <a:avLst/>
          </a:prstGeom>
          <a:solidFill>
            <a:srgbClr val="FCA311"/>
          </a:solidFill>
          <a:ln/>
        </p:spPr>
      </p:sp>
      <p:sp>
        <p:nvSpPr>
          <p:cNvPr id="10" name="Text 8"/>
          <p:cNvSpPr/>
          <p:nvPr/>
        </p:nvSpPr>
        <p:spPr>
          <a:xfrm>
            <a:off x="4695444" y="1572768"/>
            <a:ext cx="2368296" cy="182880"/>
          </a:xfrm>
          <a:prstGeom prst="rect">
            <a:avLst/>
          </a:prstGeom>
          <a:noFill/>
          <a:ln/>
        </p:spPr>
        <p:txBody>
          <a:bodyPr wrap="square" lIns="0" tIns="0" rIns="0" bIns="0" rtlCol="0" anchor="ctr"/>
          <a:lstStyle/>
          <a:p>
            <a:pPr indent="0" marL="0">
              <a:buNone/>
            </a:pPr>
            <a:r>
              <a:rPr lang="en-US" sz="750" spc="50" kern="0" dirty="0">
                <a:solidFill>
                  <a:srgbClr val="9F9FA9"/>
                </a:solidFill>
                <a:latin typeface="Consolas" pitchFamily="34" charset="0"/>
                <a:ea typeface="Consolas" pitchFamily="34" charset="-122"/>
                <a:cs typeface="Consolas" pitchFamily="34" charset="-120"/>
              </a:rPr>
              <a:t>THE AI WAY</a:t>
            </a:r>
            <a:endParaRPr lang="en-US" sz="750" dirty="0"/>
          </a:p>
        </p:txBody>
      </p:sp>
      <p:sp>
        <p:nvSpPr>
          <p:cNvPr id="11" name="Text 9"/>
          <p:cNvSpPr/>
          <p:nvPr/>
        </p:nvSpPr>
        <p:spPr>
          <a:xfrm>
            <a:off x="4695444" y="1828800"/>
            <a:ext cx="2368296" cy="987552"/>
          </a:xfrm>
          <a:prstGeom prst="rect">
            <a:avLst/>
          </a:prstGeom>
          <a:noFill/>
          <a:ln/>
        </p:spPr>
        <p:txBody>
          <a:bodyPr wrap="square" lIns="0" tIns="0" rIns="0" bIns="0" rtlCol="0" anchor="ctr"/>
          <a:lstStyle/>
          <a:p>
            <a:pPr indent="0" marL="0">
              <a:lnSpc>
                <a:spcPct val="165000"/>
              </a:lnSpc>
              <a:buNone/>
            </a:pPr>
            <a:r>
              <a:rPr lang="en-US" sz="1000" dirty="0">
                <a:solidFill>
                  <a:srgbClr val="3F3F46"/>
                </a:solidFill>
                <a:latin typeface="Consolas" pitchFamily="34" charset="0"/>
                <a:ea typeface="Consolas" pitchFamily="34" charset="-122"/>
                <a:cs typeface="Consolas" pitchFamily="34" charset="-120"/>
              </a:rPr>
              <a:t>Skip wireframes entirely. Claude Cowork in Figma produces full-fidelity designs in a few iterations. The vision holder becomes the builder.</a:t>
            </a:r>
            <a:endParaRPr lang="en-US" sz="1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11</Slides>
  <Notes>11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 AI Experiments — hugomelis.nl</dc:title>
  <dc:subject>PptxGenJS Presentation</dc:subject>
  <dc:creator>Hugo Melis</dc:creator>
  <cp:lastModifiedBy>Hugo Melis</cp:lastModifiedBy>
  <cp:revision>1</cp:revision>
  <dcterms:created xsi:type="dcterms:W3CDTF">2026-03-20T08:48:02Z</dcterms:created>
  <dcterms:modified xsi:type="dcterms:W3CDTF">2026-03-20T08:48:02Z</dcterms:modified>
</cp:coreProperties>
</file>