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notesMasterIdLst>
    <p:notesMasterId r:id="rId11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notesMaster" Target="notesMasters/notesMaster1.xml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3131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457200"/>
            <a:ext cx="914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spc="300" kern="0" dirty="0">
                <a:solidFill>
                  <a:srgbClr val="747484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HM</a:t>
            </a:r>
            <a:endParaRPr lang="en-US" sz="1600" dirty="0"/>
          </a:p>
        </p:txBody>
      </p:sp>
      <p:sp>
        <p:nvSpPr>
          <p:cNvPr id="3" name="Text 1"/>
          <p:cNvSpPr/>
          <p:nvPr/>
        </p:nvSpPr>
        <p:spPr>
          <a:xfrm>
            <a:off x="731520" y="1280160"/>
            <a:ext cx="768096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200" b="1" dirty="0">
                <a:solidFill>
                  <a:srgbClr val="F4F4F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3 AI Experiments</a:t>
            </a:r>
            <a:endParaRPr lang="en-US" sz="4200" dirty="0"/>
          </a:p>
        </p:txBody>
      </p:sp>
      <p:sp>
        <p:nvSpPr>
          <p:cNvPr id="4" name="Text 2"/>
          <p:cNvSpPr/>
          <p:nvPr/>
        </p:nvSpPr>
        <p:spPr>
          <a:xfrm>
            <a:off x="731520" y="2194560"/>
            <a:ext cx="768096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50000"/>
              </a:lnSpc>
              <a:buNone/>
            </a:pPr>
            <a:r>
              <a:rPr lang="en-US" sz="1800" dirty="0">
                <a:solidFill>
                  <a:srgbClr val="9E9EA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That Taught Me More About Myself</a:t>
            </a:r>
            <a:endParaRPr lang="en-US" sz="1800" dirty="0"/>
          </a:p>
          <a:p>
            <a:pPr indent="0" marL="0">
              <a:lnSpc>
                <a:spcPct val="150000"/>
              </a:lnSpc>
              <a:buNone/>
            </a:pPr>
            <a:r>
              <a:rPr lang="en-US" sz="1800" dirty="0">
                <a:solidFill>
                  <a:srgbClr val="9E9EA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Than About the Tool</a:t>
            </a:r>
            <a:endParaRPr lang="en-US" sz="1800" dirty="0"/>
          </a:p>
        </p:txBody>
      </p:sp>
      <p:sp>
        <p:nvSpPr>
          <p:cNvPr id="5" name="Text 3"/>
          <p:cNvSpPr/>
          <p:nvPr/>
        </p:nvSpPr>
        <p:spPr>
          <a:xfrm>
            <a:off x="731520" y="4389120"/>
            <a:ext cx="4572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747484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Hugo Melis  ·  hugomelis.nl</a:t>
            </a:r>
            <a:endParaRPr lang="en-US" sz="1200" dirty="0"/>
          </a:p>
        </p:txBody>
      </p:sp>
      <p:pic>
        <p:nvPicPr>
          <p:cNvPr id="6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858000" y="4343400"/>
            <a:ext cx="320040" cy="320040"/>
          </a:xfrm>
          <a:prstGeom prst="rect">
            <a:avLst/>
          </a:prstGeom>
        </p:spPr>
      </p:pic>
      <p:pic>
        <p:nvPicPr>
          <p:cNvPr id="7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06640" y="4343400"/>
            <a:ext cx="320040" cy="320040"/>
          </a:xfrm>
          <a:prstGeom prst="rect">
            <a:avLst/>
          </a:prstGeom>
        </p:spPr>
      </p:pic>
      <p:pic>
        <p:nvPicPr>
          <p:cNvPr id="8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55280" y="4343400"/>
            <a:ext cx="320040" cy="32004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548640"/>
            <a:ext cx="45720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9F9FA9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The Experiment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731520" y="1097280"/>
            <a:ext cx="548640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2800" b="1" dirty="0">
                <a:solidFill>
                  <a:srgbClr val="18181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After Selling My Agency,</a:t>
            </a:r>
            <a:endParaRPr lang="en-US" sz="2800" dirty="0"/>
          </a:p>
          <a:p>
            <a:pPr indent="0" marL="0">
              <a:lnSpc>
                <a:spcPct val="120000"/>
              </a:lnSpc>
              <a:buNone/>
            </a:pPr>
            <a:r>
              <a:rPr lang="en-US" sz="2800" b="1" dirty="0">
                <a:solidFill>
                  <a:srgbClr val="18181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I Chose to Experiment Daily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731520" y="2468880"/>
            <a:ext cx="5029200" cy="1645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50000"/>
              </a:lnSpc>
              <a:buNone/>
            </a:pPr>
            <a:r>
              <a:rPr lang="en-US" sz="1400" dirty="0">
                <a:solidFill>
                  <a:srgbClr val="3F3F46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Every day, one AI experiment. Documented openly.</a:t>
            </a:r>
            <a:endParaRPr lang="en-US" sz="1400" dirty="0"/>
          </a:p>
          <a:p>
            <a:pPr indent="0" marL="0">
              <a:lnSpc>
                <a:spcPct val="150000"/>
              </a:lnSpc>
              <a:buNone/>
            </a:pPr>
            <a:endParaRPr lang="en-US" sz="1400" dirty="0"/>
          </a:p>
          <a:p>
            <a:pPr indent="0" marL="0">
              <a:lnSpc>
                <a:spcPct val="150000"/>
              </a:lnSpc>
              <a:buNone/>
            </a:pPr>
            <a:r>
              <a:rPr lang="en-US" sz="1400" dirty="0">
                <a:solidFill>
                  <a:srgbClr val="9F9FA9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Not tutorials. Not product reviews.</a:t>
            </a:r>
            <a:endParaRPr lang="en-US" sz="1400" dirty="0"/>
          </a:p>
          <a:p>
            <a:pPr indent="0" marL="0">
              <a:lnSpc>
                <a:spcPct val="150000"/>
              </a:lnSpc>
              <a:buNone/>
            </a:pPr>
            <a:r>
              <a:rPr lang="en-US" sz="1400" dirty="0">
                <a:solidFill>
                  <a:srgbClr val="3F3F46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Personal confrontations with what AI changes about the way I work, think, and build.</a:t>
            </a:r>
            <a:endParaRPr lang="en-US" sz="1400" dirty="0"/>
          </a:p>
        </p:txBody>
      </p:sp>
      <p:sp>
        <p:nvSpPr>
          <p:cNvPr id="5" name="Shape 3"/>
          <p:cNvSpPr/>
          <p:nvPr/>
        </p:nvSpPr>
        <p:spPr>
          <a:xfrm>
            <a:off x="6400800" y="914400"/>
            <a:ext cx="2286000" cy="2926080"/>
          </a:xfrm>
          <a:prstGeom prst="rect">
            <a:avLst/>
          </a:prstGeom>
          <a:solidFill>
            <a:srgbClr val="131317"/>
          </a:solidFill>
          <a:ln/>
          <a:effectLst>
            <a:outerShdw sx="100000" sy="100000" kx="0" ky="0" algn="bl" rotWithShape="0" blurRad="101600" dist="25400" dir="8100000">
              <a:srgbClr val="000000">
                <a:alpha val="8000"/>
              </a:srgbClr>
            </a:outerShdw>
          </a:effectLst>
        </p:spPr>
      </p:sp>
      <p:pic>
        <p:nvPicPr>
          <p:cNvPr id="6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675120" y="1188720"/>
            <a:ext cx="274320" cy="274320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6675120" y="1600200"/>
            <a:ext cx="1737360" cy="1645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60000"/>
              </a:lnSpc>
              <a:buNone/>
            </a:pPr>
            <a:r>
              <a:rPr lang="en-US" sz="1200" i="1" dirty="0">
                <a:solidFill>
                  <a:srgbClr val="C0C0C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Every experiment teaches me more about myself than about the tool.</a:t>
            </a:r>
            <a:endParaRPr lang="en-US" sz="1200" dirty="0"/>
          </a:p>
        </p:txBody>
      </p:sp>
      <p:sp>
        <p:nvSpPr>
          <p:cNvPr id="8" name="Text 5"/>
          <p:cNvSpPr/>
          <p:nvPr/>
        </p:nvSpPr>
        <p:spPr>
          <a:xfrm>
            <a:off x="6675120" y="3291840"/>
            <a:ext cx="17373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47484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— hugomelis.nl</a:t>
            </a:r>
            <a:endParaRPr lang="en-US" sz="1000" dirty="0"/>
          </a:p>
        </p:txBody>
      </p:sp>
      <p:sp>
        <p:nvSpPr>
          <p:cNvPr id="9" name="Text 6"/>
          <p:cNvSpPr/>
          <p:nvPr/>
        </p:nvSpPr>
        <p:spPr>
          <a:xfrm>
            <a:off x="731520" y="4572000"/>
            <a:ext cx="7315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9F9FA9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30 experiments and counting  ·  hugomelis.nl/experiments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13131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548640"/>
            <a:ext cx="1828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FFB44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Day 7</a:t>
            </a:r>
            <a:endParaRPr lang="en-US" sz="1200" dirty="0"/>
          </a:p>
        </p:txBody>
      </p:sp>
      <p:pic>
        <p:nvPicPr>
          <p:cNvPr id="3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31520" y="1188720"/>
            <a:ext cx="457200" cy="45720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1417320" y="1097280"/>
            <a:ext cx="68580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2400" b="1" dirty="0">
                <a:solidFill>
                  <a:srgbClr val="F4F4F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Running a Local Model to</a:t>
            </a:r>
            <a:endParaRPr lang="en-US" sz="2400" dirty="0"/>
          </a:p>
          <a:p>
            <a:pPr indent="0" marL="0">
              <a:lnSpc>
                <a:spcPct val="120000"/>
              </a:lnSpc>
              <a:buNone/>
            </a:pPr>
            <a:r>
              <a:rPr lang="en-US" sz="2400" b="1" dirty="0">
                <a:solidFill>
                  <a:srgbClr val="F4F4F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Allow My Thoughts to Flow Freely</a:t>
            </a:r>
            <a:endParaRPr lang="en-US" sz="2400" dirty="0"/>
          </a:p>
        </p:txBody>
      </p:sp>
      <p:sp>
        <p:nvSpPr>
          <p:cNvPr id="5" name="Shape 2"/>
          <p:cNvSpPr/>
          <p:nvPr/>
        </p:nvSpPr>
        <p:spPr>
          <a:xfrm>
            <a:off x="731520" y="2286000"/>
            <a:ext cx="3657600" cy="2194560"/>
          </a:xfrm>
          <a:prstGeom prst="rect">
            <a:avLst/>
          </a:prstGeom>
          <a:solidFill>
            <a:srgbClr val="1A1A21"/>
          </a:solidFill>
          <a:ln/>
          <a:effectLst>
            <a:outerShdw sx="100000" sy="100000" kx="0" ky="0" algn="bl" rotWithShape="0" blurRad="101600" dist="25400" dir="8100000">
              <a:srgbClr val="000000">
                <a:alpha val="8000"/>
              </a:srgbClr>
            </a:outerShdw>
          </a:effectLst>
        </p:spPr>
      </p:sp>
      <p:sp>
        <p:nvSpPr>
          <p:cNvPr id="6" name="Shape 3"/>
          <p:cNvSpPr/>
          <p:nvPr/>
        </p:nvSpPr>
        <p:spPr>
          <a:xfrm>
            <a:off x="731520" y="2286000"/>
            <a:ext cx="45720" cy="2194560"/>
          </a:xfrm>
          <a:prstGeom prst="rect">
            <a:avLst/>
          </a:prstGeom>
          <a:solidFill>
            <a:srgbClr val="FFB44B"/>
          </a:solidFill>
          <a:ln/>
        </p:spPr>
      </p:sp>
      <p:sp>
        <p:nvSpPr>
          <p:cNvPr id="7" name="Text 4"/>
          <p:cNvSpPr/>
          <p:nvPr/>
        </p:nvSpPr>
        <p:spPr>
          <a:xfrm>
            <a:off x="1051560" y="2468880"/>
            <a:ext cx="31089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FB44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The Problem</a:t>
            </a:r>
            <a:endParaRPr lang="en-US" sz="1100" dirty="0"/>
          </a:p>
        </p:txBody>
      </p:sp>
      <p:sp>
        <p:nvSpPr>
          <p:cNvPr id="8" name="Text 5"/>
          <p:cNvSpPr/>
          <p:nvPr/>
        </p:nvSpPr>
        <p:spPr>
          <a:xfrm>
            <a:off x="1051560" y="2880360"/>
            <a:ext cx="310896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50000"/>
              </a:lnSpc>
              <a:buNone/>
            </a:pPr>
            <a:r>
              <a:rPr lang="en-US" sz="1200" dirty="0">
                <a:solidFill>
                  <a:srgbClr val="C0C0C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Hugo records voice memos on walks — raw, unfiltered thinking. But sending those to cloud AI means his most private thoughts become someone else's data.</a:t>
            </a:r>
            <a:endParaRPr lang="en-US" sz="1200" dirty="0"/>
          </a:p>
        </p:txBody>
      </p:sp>
      <p:sp>
        <p:nvSpPr>
          <p:cNvPr id="9" name="Shape 6"/>
          <p:cNvSpPr/>
          <p:nvPr/>
        </p:nvSpPr>
        <p:spPr>
          <a:xfrm>
            <a:off x="4754880" y="2286000"/>
            <a:ext cx="3657600" cy="2194560"/>
          </a:xfrm>
          <a:prstGeom prst="rect">
            <a:avLst/>
          </a:prstGeom>
          <a:solidFill>
            <a:srgbClr val="1A1A21"/>
          </a:solidFill>
          <a:ln/>
          <a:effectLst>
            <a:outerShdw sx="100000" sy="100000" kx="0" ky="0" algn="bl" rotWithShape="0" blurRad="101600" dist="25400" dir="8100000">
              <a:srgbClr val="000000">
                <a:alpha val="8000"/>
              </a:srgbClr>
            </a:outerShdw>
          </a:effectLst>
        </p:spPr>
      </p:sp>
      <p:sp>
        <p:nvSpPr>
          <p:cNvPr id="10" name="Shape 7"/>
          <p:cNvSpPr/>
          <p:nvPr/>
        </p:nvSpPr>
        <p:spPr>
          <a:xfrm>
            <a:off x="4754880" y="2286000"/>
            <a:ext cx="45720" cy="2194560"/>
          </a:xfrm>
          <a:prstGeom prst="rect">
            <a:avLst/>
          </a:prstGeom>
          <a:solidFill>
            <a:srgbClr val="585866"/>
          </a:solidFill>
          <a:ln/>
        </p:spPr>
      </p:sp>
      <p:sp>
        <p:nvSpPr>
          <p:cNvPr id="11" name="Text 8"/>
          <p:cNvSpPr/>
          <p:nvPr/>
        </p:nvSpPr>
        <p:spPr>
          <a:xfrm>
            <a:off x="5074920" y="2468880"/>
            <a:ext cx="31089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9E9EA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The Approach</a:t>
            </a:r>
            <a:endParaRPr lang="en-US" sz="1100" dirty="0"/>
          </a:p>
        </p:txBody>
      </p:sp>
      <p:sp>
        <p:nvSpPr>
          <p:cNvPr id="12" name="Text 9"/>
          <p:cNvSpPr/>
          <p:nvPr/>
        </p:nvSpPr>
        <p:spPr>
          <a:xfrm>
            <a:off x="5074920" y="2880360"/>
            <a:ext cx="310896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50000"/>
              </a:lnSpc>
              <a:buNone/>
            </a:pPr>
            <a:r>
              <a:rPr lang="en-US" sz="1200" dirty="0">
                <a:solidFill>
                  <a:srgbClr val="C0C0C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Local Ollama models + OpenWhisper transcription. Nothing leaves the machine. Privacy becomes infrastructure, not policy.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548640"/>
            <a:ext cx="7315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CA311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Day 7  ·  Key Insight</a:t>
            </a:r>
            <a:endParaRPr lang="en-US" sz="1100" dirty="0"/>
          </a:p>
        </p:txBody>
      </p:sp>
      <p:pic>
        <p:nvPicPr>
          <p:cNvPr id="3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31520" y="1188720"/>
            <a:ext cx="365760" cy="36576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731520" y="1737360"/>
            <a:ext cx="685800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2200" i="1" dirty="0">
                <a:solidFill>
                  <a:srgbClr val="18181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Privacy is not about neighbors looking through the window. It is about how freely I allow my thoughts to wander.</a:t>
            </a:r>
            <a:endParaRPr lang="en-US" sz="2200" dirty="0"/>
          </a:p>
        </p:txBody>
      </p:sp>
      <p:sp>
        <p:nvSpPr>
          <p:cNvPr id="5" name="Shape 2"/>
          <p:cNvSpPr/>
          <p:nvPr/>
        </p:nvSpPr>
        <p:spPr>
          <a:xfrm>
            <a:off x="731520" y="3291840"/>
            <a:ext cx="1097280" cy="0"/>
          </a:xfrm>
          <a:prstGeom prst="line">
            <a:avLst/>
          </a:prstGeom>
          <a:noFill/>
          <a:ln w="12700">
            <a:solidFill>
              <a:srgbClr val="D4D4D8"/>
            </a:solidFill>
            <a:prstDash val="solid"/>
          </a:ln>
        </p:spPr>
      </p:sp>
      <p:sp>
        <p:nvSpPr>
          <p:cNvPr id="6" name="Text 3"/>
          <p:cNvSpPr/>
          <p:nvPr/>
        </p:nvSpPr>
        <p:spPr>
          <a:xfrm>
            <a:off x="731520" y="3566160"/>
            <a:ext cx="530352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71717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Maximum experimentation, minimal exposure. Local models let Hugo think out loud without self-censoring — the trade-off between capability and surveillance dissolves.</a:t>
            </a:r>
            <a:endParaRPr lang="en-US" sz="1300" dirty="0"/>
          </a:p>
        </p:txBody>
      </p:sp>
      <p:pic>
        <p:nvPicPr>
          <p:cNvPr id="7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66560" y="3657600"/>
            <a:ext cx="320040" cy="320040"/>
          </a:xfrm>
          <a:prstGeom prst="rect">
            <a:avLst/>
          </a:prstGeom>
        </p:spPr>
      </p:pic>
      <p:pic>
        <p:nvPicPr>
          <p:cNvPr id="8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69480" y="3703320"/>
            <a:ext cx="228600" cy="228600"/>
          </a:xfrm>
          <a:prstGeom prst="rect">
            <a:avLst/>
          </a:prstGeom>
        </p:spPr>
      </p:pic>
      <p:pic>
        <p:nvPicPr>
          <p:cNvPr id="9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680960" y="3657600"/>
            <a:ext cx="320040" cy="320040"/>
          </a:xfrm>
          <a:prstGeom prst="rect">
            <a:avLst/>
          </a:prstGeom>
        </p:spPr>
      </p:pic>
      <p:sp>
        <p:nvSpPr>
          <p:cNvPr id="10" name="Text 4"/>
          <p:cNvSpPr/>
          <p:nvPr/>
        </p:nvSpPr>
        <p:spPr>
          <a:xfrm>
            <a:off x="6629400" y="4023360"/>
            <a:ext cx="5943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9F9FA9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Cloud</a:t>
            </a:r>
            <a:endParaRPr lang="en-US" sz="900" dirty="0"/>
          </a:p>
        </p:txBody>
      </p:sp>
      <p:sp>
        <p:nvSpPr>
          <p:cNvPr id="11" name="Text 5"/>
          <p:cNvSpPr/>
          <p:nvPr/>
        </p:nvSpPr>
        <p:spPr>
          <a:xfrm>
            <a:off x="7543800" y="4023360"/>
            <a:ext cx="5943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9F9FA9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Local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13131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548640"/>
            <a:ext cx="1828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FFB44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Day 10</a:t>
            </a:r>
            <a:endParaRPr lang="en-US" sz="1200" dirty="0"/>
          </a:p>
        </p:txBody>
      </p:sp>
      <p:pic>
        <p:nvPicPr>
          <p:cNvPr id="3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31520" y="1188720"/>
            <a:ext cx="457200" cy="45720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1417320" y="1097280"/>
            <a:ext cx="68580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2400" b="1" dirty="0">
                <a:solidFill>
                  <a:srgbClr val="F4F4F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Troostwijk Auction Search Sucks.</a:t>
            </a:r>
            <a:endParaRPr lang="en-US" sz="2400" dirty="0"/>
          </a:p>
          <a:p>
            <a:pPr indent="0" marL="0">
              <a:lnSpc>
                <a:spcPct val="120000"/>
              </a:lnSpc>
              <a:buNone/>
            </a:pPr>
            <a:r>
              <a:rPr lang="en-US" sz="2400" b="1" dirty="0">
                <a:solidFill>
                  <a:srgbClr val="F4F4F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Let's Fix That.</a:t>
            </a:r>
            <a:endParaRPr lang="en-US" sz="2400" dirty="0"/>
          </a:p>
        </p:txBody>
      </p:sp>
      <p:sp>
        <p:nvSpPr>
          <p:cNvPr id="5" name="Shape 2"/>
          <p:cNvSpPr/>
          <p:nvPr/>
        </p:nvSpPr>
        <p:spPr>
          <a:xfrm>
            <a:off x="731520" y="2286000"/>
            <a:ext cx="2468880" cy="2194560"/>
          </a:xfrm>
          <a:prstGeom prst="rect">
            <a:avLst/>
          </a:prstGeom>
          <a:solidFill>
            <a:srgbClr val="1A1A21"/>
          </a:solidFill>
          <a:ln/>
          <a:effectLst>
            <a:outerShdw sx="100000" sy="100000" kx="0" ky="0" algn="bl" rotWithShape="0" blurRad="101600" dist="25400" dir="8100000">
              <a:srgbClr val="000000">
                <a:alpha val="8000"/>
              </a:srgbClr>
            </a:outerShdw>
          </a:effectLst>
        </p:spPr>
      </p:sp>
      <p:sp>
        <p:nvSpPr>
          <p:cNvPr id="6" name="Shape 3"/>
          <p:cNvSpPr/>
          <p:nvPr/>
        </p:nvSpPr>
        <p:spPr>
          <a:xfrm>
            <a:off x="731520" y="2286000"/>
            <a:ext cx="45720" cy="2194560"/>
          </a:xfrm>
          <a:prstGeom prst="rect">
            <a:avLst/>
          </a:prstGeom>
          <a:solidFill>
            <a:srgbClr val="FFB44B"/>
          </a:solidFill>
          <a:ln/>
        </p:spPr>
      </p:sp>
      <p:sp>
        <p:nvSpPr>
          <p:cNvPr id="7" name="Text 4"/>
          <p:cNvSpPr/>
          <p:nvPr/>
        </p:nvSpPr>
        <p:spPr>
          <a:xfrm>
            <a:off x="960120" y="2468880"/>
            <a:ext cx="20116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FB44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The Trigger</a:t>
            </a:r>
            <a:endParaRPr lang="en-US" sz="1100" dirty="0"/>
          </a:p>
        </p:txBody>
      </p:sp>
      <p:sp>
        <p:nvSpPr>
          <p:cNvPr id="8" name="Text 5"/>
          <p:cNvSpPr/>
          <p:nvPr/>
        </p:nvSpPr>
        <p:spPr>
          <a:xfrm>
            <a:off x="960120" y="2880360"/>
            <a:ext cx="201168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C0C0C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Misspelled auction listings ("mutliplank" instead of "multiplank") meant deals went unnoticed by other bidders.</a:t>
            </a:r>
            <a:endParaRPr lang="en-US" sz="1100" dirty="0"/>
          </a:p>
        </p:txBody>
      </p:sp>
      <p:sp>
        <p:nvSpPr>
          <p:cNvPr id="9" name="Shape 6"/>
          <p:cNvSpPr/>
          <p:nvPr/>
        </p:nvSpPr>
        <p:spPr>
          <a:xfrm>
            <a:off x="3429000" y="2286000"/>
            <a:ext cx="2468880" cy="2194560"/>
          </a:xfrm>
          <a:prstGeom prst="rect">
            <a:avLst/>
          </a:prstGeom>
          <a:solidFill>
            <a:srgbClr val="1A1A21"/>
          </a:solidFill>
          <a:ln/>
          <a:effectLst>
            <a:outerShdw sx="100000" sy="100000" kx="0" ky="0" algn="bl" rotWithShape="0" blurRad="101600" dist="25400" dir="8100000">
              <a:srgbClr val="000000">
                <a:alpha val="8000"/>
              </a:srgbClr>
            </a:outerShdw>
          </a:effectLst>
        </p:spPr>
      </p:sp>
      <p:sp>
        <p:nvSpPr>
          <p:cNvPr id="10" name="Shape 7"/>
          <p:cNvSpPr/>
          <p:nvPr/>
        </p:nvSpPr>
        <p:spPr>
          <a:xfrm>
            <a:off x="3429000" y="2286000"/>
            <a:ext cx="45720" cy="2194560"/>
          </a:xfrm>
          <a:prstGeom prst="rect">
            <a:avLst/>
          </a:prstGeom>
          <a:solidFill>
            <a:srgbClr val="FFB44B"/>
          </a:solidFill>
          <a:ln/>
        </p:spPr>
      </p:sp>
      <p:sp>
        <p:nvSpPr>
          <p:cNvPr id="11" name="Text 8"/>
          <p:cNvSpPr/>
          <p:nvPr/>
        </p:nvSpPr>
        <p:spPr>
          <a:xfrm>
            <a:off x="3657600" y="2468880"/>
            <a:ext cx="20116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FB44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The Build</a:t>
            </a:r>
            <a:endParaRPr lang="en-US" sz="1100" dirty="0"/>
          </a:p>
        </p:txBody>
      </p:sp>
      <p:sp>
        <p:nvSpPr>
          <p:cNvPr id="12" name="Text 9"/>
          <p:cNvSpPr/>
          <p:nvPr/>
        </p:nvSpPr>
        <p:spPr>
          <a:xfrm>
            <a:off x="3657600" y="2880360"/>
            <a:ext cx="201168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C0C0C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Used Codex /plan mode + Docker. A bot that finds partial matches and misspellings on Troostwijk automatically.</a:t>
            </a:r>
            <a:endParaRPr lang="en-US" sz="1100" dirty="0"/>
          </a:p>
        </p:txBody>
      </p:sp>
      <p:sp>
        <p:nvSpPr>
          <p:cNvPr id="13" name="Shape 10"/>
          <p:cNvSpPr/>
          <p:nvPr/>
        </p:nvSpPr>
        <p:spPr>
          <a:xfrm>
            <a:off x="6126480" y="2286000"/>
            <a:ext cx="2468880" cy="2194560"/>
          </a:xfrm>
          <a:prstGeom prst="rect">
            <a:avLst/>
          </a:prstGeom>
          <a:solidFill>
            <a:srgbClr val="1A1A21"/>
          </a:solidFill>
          <a:ln/>
          <a:effectLst>
            <a:outerShdw sx="100000" sy="100000" kx="0" ky="0" algn="bl" rotWithShape="0" blurRad="101600" dist="25400" dir="8100000">
              <a:srgbClr val="000000">
                <a:alpha val="8000"/>
              </a:srgbClr>
            </a:outerShdw>
          </a:effectLst>
        </p:spPr>
      </p:sp>
      <p:sp>
        <p:nvSpPr>
          <p:cNvPr id="14" name="Shape 11"/>
          <p:cNvSpPr/>
          <p:nvPr/>
        </p:nvSpPr>
        <p:spPr>
          <a:xfrm>
            <a:off x="6126480" y="2286000"/>
            <a:ext cx="45720" cy="2194560"/>
          </a:xfrm>
          <a:prstGeom prst="rect">
            <a:avLst/>
          </a:prstGeom>
          <a:solidFill>
            <a:srgbClr val="FFB44B"/>
          </a:solidFill>
          <a:ln/>
        </p:spPr>
      </p:sp>
      <p:sp>
        <p:nvSpPr>
          <p:cNvPr id="15" name="Text 12"/>
          <p:cNvSpPr/>
          <p:nvPr/>
        </p:nvSpPr>
        <p:spPr>
          <a:xfrm>
            <a:off x="6355080" y="2468880"/>
            <a:ext cx="20116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FB44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The Result</a:t>
            </a:r>
            <a:endParaRPr lang="en-US" sz="1100" dirty="0"/>
          </a:p>
        </p:txBody>
      </p:sp>
      <p:sp>
        <p:nvSpPr>
          <p:cNvPr id="16" name="Text 13"/>
          <p:cNvSpPr/>
          <p:nvPr/>
        </p:nvSpPr>
        <p:spPr>
          <a:xfrm>
            <a:off x="6355080" y="2880360"/>
            <a:ext cx="201168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C0C0C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Found auction deals invisible to normal search. A working prototype in about 2 hours of focused effort.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AFAF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548640"/>
            <a:ext cx="7315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CA311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Day 10  ·  Key Insight</a:t>
            </a:r>
            <a:endParaRPr lang="en-US" sz="1100" dirty="0"/>
          </a:p>
        </p:txBody>
      </p:sp>
      <p:pic>
        <p:nvPicPr>
          <p:cNvPr id="3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31520" y="1188720"/>
            <a:ext cx="365760" cy="36576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731520" y="1737360"/>
            <a:ext cx="68580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2200" i="1" dirty="0">
                <a:solidFill>
                  <a:srgbClr val="18181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As AI gets better, my inspection threshold lowers. Leverage increases. Visibility decreases.</a:t>
            </a:r>
            <a:endParaRPr lang="en-US" sz="2200" dirty="0"/>
          </a:p>
        </p:txBody>
      </p:sp>
      <p:sp>
        <p:nvSpPr>
          <p:cNvPr id="5" name="Shape 2"/>
          <p:cNvSpPr/>
          <p:nvPr/>
        </p:nvSpPr>
        <p:spPr>
          <a:xfrm>
            <a:off x="731520" y="2926080"/>
            <a:ext cx="1097280" cy="0"/>
          </a:xfrm>
          <a:prstGeom prst="line">
            <a:avLst/>
          </a:prstGeom>
          <a:noFill/>
          <a:ln w="12700">
            <a:solidFill>
              <a:srgbClr val="D4D4D8"/>
            </a:solidFill>
            <a:prstDash val="solid"/>
          </a:ln>
        </p:spPr>
      </p:sp>
      <p:sp>
        <p:nvSpPr>
          <p:cNvPr id="6" name="Shape 3"/>
          <p:cNvSpPr/>
          <p:nvPr/>
        </p:nvSpPr>
        <p:spPr>
          <a:xfrm>
            <a:off x="731520" y="3200400"/>
            <a:ext cx="3657600" cy="164592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101600" dist="25400" dir="8100000">
              <a:srgbClr val="000000">
                <a:alpha val="8000"/>
              </a:srgbClr>
            </a:outerShdw>
          </a:effectLst>
        </p:spPr>
      </p:sp>
      <p:sp>
        <p:nvSpPr>
          <p:cNvPr id="7" name="Shape 4"/>
          <p:cNvSpPr/>
          <p:nvPr/>
        </p:nvSpPr>
        <p:spPr>
          <a:xfrm>
            <a:off x="731520" y="3200400"/>
            <a:ext cx="45720" cy="1645920"/>
          </a:xfrm>
          <a:prstGeom prst="rect">
            <a:avLst/>
          </a:prstGeom>
          <a:solidFill>
            <a:srgbClr val="D4D4D8"/>
          </a:solidFill>
          <a:ln/>
        </p:spPr>
      </p:sp>
      <p:sp>
        <p:nvSpPr>
          <p:cNvPr id="8" name="Text 5"/>
          <p:cNvSpPr/>
          <p:nvPr/>
        </p:nvSpPr>
        <p:spPr>
          <a:xfrm>
            <a:off x="1005840" y="3291840"/>
            <a:ext cx="31089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9F9FA9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Before</a:t>
            </a:r>
            <a:endParaRPr lang="en-US" sz="1000" dirty="0"/>
          </a:p>
        </p:txBody>
      </p:sp>
      <p:sp>
        <p:nvSpPr>
          <p:cNvPr id="9" name="Text 6"/>
          <p:cNvSpPr/>
          <p:nvPr/>
        </p:nvSpPr>
        <p:spPr>
          <a:xfrm>
            <a:off x="1005840" y="3611880"/>
            <a:ext cx="310896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45000"/>
              </a:lnSpc>
              <a:buNone/>
            </a:pPr>
            <a:r>
              <a:rPr lang="en-US" sz="1200" dirty="0">
                <a:solidFill>
                  <a:srgbClr val="3F3F46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Review every line of code.</a:t>
            </a:r>
            <a:endParaRPr lang="en-US" sz="1200" dirty="0"/>
          </a:p>
          <a:p>
            <a:pPr indent="0" marL="0">
              <a:lnSpc>
                <a:spcPct val="145000"/>
              </a:lnSpc>
              <a:buNone/>
            </a:pPr>
            <a:r>
              <a:rPr lang="en-US" sz="1200" dirty="0">
                <a:solidFill>
                  <a:srgbClr val="3F3F46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Question each architecture decision.</a:t>
            </a:r>
            <a:endParaRPr lang="en-US" sz="1200" dirty="0"/>
          </a:p>
          <a:p>
            <a:pPr indent="0" marL="0">
              <a:lnSpc>
                <a:spcPct val="145000"/>
              </a:lnSpc>
              <a:buNone/>
            </a:pPr>
            <a:r>
              <a:rPr lang="en-US" sz="1200" dirty="0">
                <a:solidFill>
                  <a:srgbClr val="3F3F46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Maintain full comprehension.</a:t>
            </a:r>
            <a:endParaRPr lang="en-US" sz="1200" dirty="0"/>
          </a:p>
        </p:txBody>
      </p:sp>
      <p:sp>
        <p:nvSpPr>
          <p:cNvPr id="10" name="Shape 7"/>
          <p:cNvSpPr/>
          <p:nvPr/>
        </p:nvSpPr>
        <p:spPr>
          <a:xfrm>
            <a:off x="4754880" y="3200400"/>
            <a:ext cx="3657600" cy="1645920"/>
          </a:xfrm>
          <a:prstGeom prst="rect">
            <a:avLst/>
          </a:prstGeom>
          <a:solidFill>
            <a:srgbClr val="131317"/>
          </a:solidFill>
          <a:ln/>
          <a:effectLst>
            <a:outerShdw sx="100000" sy="100000" kx="0" ky="0" algn="bl" rotWithShape="0" blurRad="101600" dist="25400" dir="8100000">
              <a:srgbClr val="000000">
                <a:alpha val="8000"/>
              </a:srgbClr>
            </a:outerShdw>
          </a:effectLst>
        </p:spPr>
      </p:sp>
      <p:sp>
        <p:nvSpPr>
          <p:cNvPr id="11" name="Shape 8"/>
          <p:cNvSpPr/>
          <p:nvPr/>
        </p:nvSpPr>
        <p:spPr>
          <a:xfrm>
            <a:off x="4754880" y="3200400"/>
            <a:ext cx="45720" cy="1645920"/>
          </a:xfrm>
          <a:prstGeom prst="rect">
            <a:avLst/>
          </a:prstGeom>
          <a:solidFill>
            <a:srgbClr val="FFB44B"/>
          </a:solidFill>
          <a:ln/>
        </p:spPr>
      </p:sp>
      <p:sp>
        <p:nvSpPr>
          <p:cNvPr id="12" name="Text 9"/>
          <p:cNvSpPr/>
          <p:nvPr/>
        </p:nvSpPr>
        <p:spPr>
          <a:xfrm>
            <a:off x="5029200" y="3291840"/>
            <a:ext cx="31089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FB44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After</a:t>
            </a:r>
            <a:endParaRPr lang="en-US" sz="1000" dirty="0"/>
          </a:p>
        </p:txBody>
      </p:sp>
      <p:sp>
        <p:nvSpPr>
          <p:cNvPr id="13" name="Text 10"/>
          <p:cNvSpPr/>
          <p:nvPr/>
        </p:nvSpPr>
        <p:spPr>
          <a:xfrm>
            <a:off x="5029200" y="3611880"/>
            <a:ext cx="310896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45000"/>
              </a:lnSpc>
              <a:buNone/>
            </a:pPr>
            <a:r>
              <a:rPr lang="en-US" sz="1200" dirty="0">
                <a:solidFill>
                  <a:srgbClr val="C0C0C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Skim the plan. Trust the structure.</a:t>
            </a:r>
            <a:endParaRPr lang="en-US" sz="1200" dirty="0"/>
          </a:p>
          <a:p>
            <a:pPr indent="0" marL="0">
              <a:lnSpc>
                <a:spcPct val="145000"/>
              </a:lnSpc>
              <a:buNone/>
            </a:pPr>
            <a:r>
              <a:rPr lang="en-US" sz="1200" dirty="0">
                <a:solidFill>
                  <a:srgbClr val="C0C0C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Contain the environment, not the decisions.</a:t>
            </a:r>
            <a:endParaRPr lang="en-US" sz="1200" dirty="0"/>
          </a:p>
          <a:p>
            <a:pPr indent="0" marL="0">
              <a:lnSpc>
                <a:spcPct val="145000"/>
              </a:lnSpc>
              <a:buNone/>
            </a:pPr>
            <a:r>
              <a:rPr lang="en-US" sz="1200" dirty="0">
                <a:solidFill>
                  <a:srgbClr val="C0C0C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Surrender comprehension for speed.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13131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548640"/>
            <a:ext cx="1828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FFB44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Day 19</a:t>
            </a:r>
            <a:endParaRPr lang="en-US" sz="1200" dirty="0"/>
          </a:p>
        </p:txBody>
      </p:sp>
      <p:pic>
        <p:nvPicPr>
          <p:cNvPr id="3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31520" y="1188720"/>
            <a:ext cx="457200" cy="45720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1417320" y="1097280"/>
            <a:ext cx="68580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2400" b="1" dirty="0">
                <a:solidFill>
                  <a:srgbClr val="F4F4F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Building My Own CRM:</a:t>
            </a:r>
            <a:endParaRPr lang="en-US" sz="2400" dirty="0"/>
          </a:p>
          <a:p>
            <a:pPr indent="0" marL="0">
              <a:lnSpc>
                <a:spcPct val="120000"/>
              </a:lnSpc>
              <a:buNone/>
            </a:pPr>
            <a:r>
              <a:rPr lang="en-US" sz="2400" b="1" dirty="0">
                <a:solidFill>
                  <a:srgbClr val="F4F4F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Can the Vision Survive?</a:t>
            </a:r>
            <a:endParaRPr lang="en-US" sz="2400" dirty="0"/>
          </a:p>
        </p:txBody>
      </p:sp>
      <p:sp>
        <p:nvSpPr>
          <p:cNvPr id="5" name="Shape 2"/>
          <p:cNvSpPr/>
          <p:nvPr/>
        </p:nvSpPr>
        <p:spPr>
          <a:xfrm>
            <a:off x="731520" y="2286000"/>
            <a:ext cx="3657600" cy="2194560"/>
          </a:xfrm>
          <a:prstGeom prst="rect">
            <a:avLst/>
          </a:prstGeom>
          <a:solidFill>
            <a:srgbClr val="1A1A21"/>
          </a:solidFill>
          <a:ln/>
          <a:effectLst>
            <a:outerShdw sx="100000" sy="100000" kx="0" ky="0" algn="bl" rotWithShape="0" blurRad="101600" dist="25400" dir="8100000">
              <a:srgbClr val="000000">
                <a:alpha val="8000"/>
              </a:srgbClr>
            </a:outerShdw>
          </a:effectLst>
        </p:spPr>
      </p:sp>
      <p:sp>
        <p:nvSpPr>
          <p:cNvPr id="6" name="Shape 3"/>
          <p:cNvSpPr/>
          <p:nvPr/>
        </p:nvSpPr>
        <p:spPr>
          <a:xfrm>
            <a:off x="731520" y="2286000"/>
            <a:ext cx="45720" cy="2194560"/>
          </a:xfrm>
          <a:prstGeom prst="rect">
            <a:avLst/>
          </a:prstGeom>
          <a:solidFill>
            <a:srgbClr val="585866"/>
          </a:solidFill>
          <a:ln/>
        </p:spPr>
      </p:sp>
      <p:sp>
        <p:nvSpPr>
          <p:cNvPr id="7" name="Text 4"/>
          <p:cNvSpPr/>
          <p:nvPr/>
        </p:nvSpPr>
        <p:spPr>
          <a:xfrm>
            <a:off x="1051560" y="2468880"/>
            <a:ext cx="31089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9E9EA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The Old Way</a:t>
            </a:r>
            <a:endParaRPr lang="en-US" sz="1100" dirty="0"/>
          </a:p>
        </p:txBody>
      </p:sp>
      <p:sp>
        <p:nvSpPr>
          <p:cNvPr id="8" name="Text 5"/>
          <p:cNvSpPr/>
          <p:nvPr/>
        </p:nvSpPr>
        <p:spPr>
          <a:xfrm>
            <a:off x="1051560" y="2880360"/>
            <a:ext cx="310896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C0C0C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Rough idea → wireframes → designer back-and-forth → developer builds → realize it's not right → more revisions. Weeks pass. Budget runs out before the vision lands.</a:t>
            </a:r>
            <a:endParaRPr lang="en-US" sz="1100" dirty="0"/>
          </a:p>
        </p:txBody>
      </p:sp>
      <p:sp>
        <p:nvSpPr>
          <p:cNvPr id="9" name="Shape 6"/>
          <p:cNvSpPr/>
          <p:nvPr/>
        </p:nvSpPr>
        <p:spPr>
          <a:xfrm>
            <a:off x="4754880" y="2286000"/>
            <a:ext cx="3657600" cy="2194560"/>
          </a:xfrm>
          <a:prstGeom prst="rect">
            <a:avLst/>
          </a:prstGeom>
          <a:solidFill>
            <a:srgbClr val="1A1A21"/>
          </a:solidFill>
          <a:ln/>
          <a:effectLst>
            <a:outerShdw sx="100000" sy="100000" kx="0" ky="0" algn="bl" rotWithShape="0" blurRad="101600" dist="25400" dir="8100000">
              <a:srgbClr val="000000">
                <a:alpha val="8000"/>
              </a:srgbClr>
            </a:outerShdw>
          </a:effectLst>
        </p:spPr>
      </p:sp>
      <p:sp>
        <p:nvSpPr>
          <p:cNvPr id="10" name="Shape 7"/>
          <p:cNvSpPr/>
          <p:nvPr/>
        </p:nvSpPr>
        <p:spPr>
          <a:xfrm>
            <a:off x="4754880" y="2286000"/>
            <a:ext cx="45720" cy="2194560"/>
          </a:xfrm>
          <a:prstGeom prst="rect">
            <a:avLst/>
          </a:prstGeom>
          <a:solidFill>
            <a:srgbClr val="FFB44B"/>
          </a:solidFill>
          <a:ln/>
        </p:spPr>
      </p:sp>
      <p:sp>
        <p:nvSpPr>
          <p:cNvPr id="11" name="Text 8"/>
          <p:cNvSpPr/>
          <p:nvPr/>
        </p:nvSpPr>
        <p:spPr>
          <a:xfrm>
            <a:off x="5074920" y="2468880"/>
            <a:ext cx="31089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FB44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The AI Way</a:t>
            </a:r>
            <a:endParaRPr lang="en-US" sz="1100" dirty="0"/>
          </a:p>
        </p:txBody>
      </p:sp>
      <p:sp>
        <p:nvSpPr>
          <p:cNvPr id="12" name="Text 9"/>
          <p:cNvSpPr/>
          <p:nvPr/>
        </p:nvSpPr>
        <p:spPr>
          <a:xfrm>
            <a:off x="5074920" y="2880360"/>
            <a:ext cx="310896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C0C0C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Skip wireframes entirely. Claude Cowork in Figma produces full-fidelity designs in a few iterations. The vision holder becomes the builder. No translation layer.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AFAF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548640"/>
            <a:ext cx="7315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CA311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Day 19  ·  Key Insight</a:t>
            </a:r>
            <a:endParaRPr lang="en-US" sz="1100" dirty="0"/>
          </a:p>
        </p:txBody>
      </p:sp>
      <p:pic>
        <p:nvPicPr>
          <p:cNvPr id="3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31520" y="1188720"/>
            <a:ext cx="365760" cy="36576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731520" y="1737360"/>
            <a:ext cx="685800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2200" i="1" dirty="0">
                <a:solidFill>
                  <a:srgbClr val="18181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The cost of translating an idea into a working product has dropped to almost zero. We don't know what this means yet.</a:t>
            </a:r>
            <a:endParaRPr lang="en-US" sz="2200" dirty="0"/>
          </a:p>
        </p:txBody>
      </p:sp>
      <p:sp>
        <p:nvSpPr>
          <p:cNvPr id="5" name="Shape 2"/>
          <p:cNvSpPr/>
          <p:nvPr/>
        </p:nvSpPr>
        <p:spPr>
          <a:xfrm>
            <a:off x="731520" y="3291840"/>
            <a:ext cx="1097280" cy="0"/>
          </a:xfrm>
          <a:prstGeom prst="line">
            <a:avLst/>
          </a:prstGeom>
          <a:noFill/>
          <a:ln w="12700">
            <a:solidFill>
              <a:srgbClr val="D4D4D8"/>
            </a:solidFill>
            <a:prstDash val="solid"/>
          </a:ln>
        </p:spPr>
      </p:sp>
      <p:sp>
        <p:nvSpPr>
          <p:cNvPr id="6" name="Text 3"/>
          <p:cNvSpPr/>
          <p:nvPr/>
        </p:nvSpPr>
        <p:spPr>
          <a:xfrm>
            <a:off x="731520" y="3566160"/>
            <a:ext cx="640080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71717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After years running an app agency, the gap between what Hugo envisioned and what got built was always wide. AI collapses that gap. The question shifts from "can I build it?" to "is this what I actually want?"</a:t>
            </a:r>
            <a:endParaRPr lang="en-US" sz="13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13131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548640"/>
            <a:ext cx="7315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FB44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The Hidden Pattern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731520" y="1097280"/>
            <a:ext cx="7315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dirty="0">
                <a:solidFill>
                  <a:srgbClr val="F4F4F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Every experiment follows the same loop:</a:t>
            </a:r>
            <a:endParaRPr lang="en-US" sz="2000" dirty="0"/>
          </a:p>
        </p:txBody>
      </p:sp>
      <p:sp>
        <p:nvSpPr>
          <p:cNvPr id="4" name="Shape 2"/>
          <p:cNvSpPr/>
          <p:nvPr/>
        </p:nvSpPr>
        <p:spPr>
          <a:xfrm>
            <a:off x="731520" y="1920240"/>
            <a:ext cx="2560320" cy="2194560"/>
          </a:xfrm>
          <a:prstGeom prst="rect">
            <a:avLst/>
          </a:prstGeom>
          <a:solidFill>
            <a:srgbClr val="1A1A21"/>
          </a:solidFill>
          <a:ln/>
          <a:effectLst>
            <a:outerShdw sx="100000" sy="100000" kx="0" ky="0" algn="bl" rotWithShape="0" blurRad="101600" dist="25400" dir="8100000">
              <a:srgbClr val="000000">
                <a:alpha val="8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731520" y="1920240"/>
            <a:ext cx="45720" cy="2194560"/>
          </a:xfrm>
          <a:prstGeom prst="rect">
            <a:avLst/>
          </a:prstGeom>
          <a:solidFill>
            <a:srgbClr val="FFB44B"/>
          </a:solidFill>
          <a:ln/>
        </p:spPr>
      </p:sp>
      <p:sp>
        <p:nvSpPr>
          <p:cNvPr id="6" name="Text 4"/>
          <p:cNvSpPr/>
          <p:nvPr/>
        </p:nvSpPr>
        <p:spPr>
          <a:xfrm>
            <a:off x="960120" y="2057400"/>
            <a:ext cx="914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B44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01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960120" y="2560320"/>
            <a:ext cx="21031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4F4F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Control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960120" y="3017520"/>
            <a:ext cx="210312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C0C0C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Set up the experiment. Define the question.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3566160" y="1920240"/>
            <a:ext cx="2560320" cy="2194560"/>
          </a:xfrm>
          <a:prstGeom prst="rect">
            <a:avLst/>
          </a:prstGeom>
          <a:solidFill>
            <a:srgbClr val="1A1A21"/>
          </a:solidFill>
          <a:ln/>
          <a:effectLst>
            <a:outerShdw sx="100000" sy="100000" kx="0" ky="0" algn="bl" rotWithShape="0" blurRad="101600" dist="25400" dir="8100000">
              <a:srgbClr val="000000">
                <a:alpha val="8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3566160" y="1920240"/>
            <a:ext cx="45720" cy="2194560"/>
          </a:xfrm>
          <a:prstGeom prst="rect">
            <a:avLst/>
          </a:prstGeom>
          <a:solidFill>
            <a:srgbClr val="FFB44B"/>
          </a:solidFill>
          <a:ln/>
        </p:spPr>
      </p:sp>
      <p:sp>
        <p:nvSpPr>
          <p:cNvPr id="11" name="Text 9"/>
          <p:cNvSpPr/>
          <p:nvPr/>
        </p:nvSpPr>
        <p:spPr>
          <a:xfrm>
            <a:off x="3794760" y="2057400"/>
            <a:ext cx="914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B44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02</a:t>
            </a:r>
            <a:endParaRPr lang="en-US" sz="2600" dirty="0"/>
          </a:p>
        </p:txBody>
      </p:sp>
      <p:sp>
        <p:nvSpPr>
          <p:cNvPr id="12" name="Text 10"/>
          <p:cNvSpPr/>
          <p:nvPr/>
        </p:nvSpPr>
        <p:spPr>
          <a:xfrm>
            <a:off x="3794760" y="2560320"/>
            <a:ext cx="21031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4F4F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Confrontation</a:t>
            </a:r>
            <a:endParaRPr lang="en-US" sz="1400" dirty="0"/>
          </a:p>
        </p:txBody>
      </p:sp>
      <p:sp>
        <p:nvSpPr>
          <p:cNvPr id="13" name="Text 11"/>
          <p:cNvSpPr/>
          <p:nvPr/>
        </p:nvSpPr>
        <p:spPr>
          <a:xfrm>
            <a:off x="3794760" y="3017520"/>
            <a:ext cx="210312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C0C0C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Run into what AI actually does vs. expectations.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6400800" y="1920240"/>
            <a:ext cx="2560320" cy="2194560"/>
          </a:xfrm>
          <a:prstGeom prst="rect">
            <a:avLst/>
          </a:prstGeom>
          <a:solidFill>
            <a:srgbClr val="1A1A21"/>
          </a:solidFill>
          <a:ln/>
          <a:effectLst>
            <a:outerShdw sx="100000" sy="100000" kx="0" ky="0" algn="bl" rotWithShape="0" blurRad="101600" dist="25400" dir="8100000">
              <a:srgbClr val="000000">
                <a:alpha val="8000"/>
              </a:srgbClr>
            </a:outerShdw>
          </a:effectLst>
        </p:spPr>
      </p:sp>
      <p:sp>
        <p:nvSpPr>
          <p:cNvPr id="15" name="Shape 13"/>
          <p:cNvSpPr/>
          <p:nvPr/>
        </p:nvSpPr>
        <p:spPr>
          <a:xfrm>
            <a:off x="6400800" y="1920240"/>
            <a:ext cx="45720" cy="2194560"/>
          </a:xfrm>
          <a:prstGeom prst="rect">
            <a:avLst/>
          </a:prstGeom>
          <a:solidFill>
            <a:srgbClr val="FFB44B"/>
          </a:solidFill>
          <a:ln/>
        </p:spPr>
      </p:sp>
      <p:sp>
        <p:nvSpPr>
          <p:cNvPr id="16" name="Text 14"/>
          <p:cNvSpPr/>
          <p:nvPr/>
        </p:nvSpPr>
        <p:spPr>
          <a:xfrm>
            <a:off x="6629400" y="2057400"/>
            <a:ext cx="914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B44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03</a:t>
            </a:r>
            <a:endParaRPr lang="en-US" sz="2600" dirty="0"/>
          </a:p>
        </p:txBody>
      </p:sp>
      <p:sp>
        <p:nvSpPr>
          <p:cNvPr id="17" name="Text 15"/>
          <p:cNvSpPr/>
          <p:nvPr/>
        </p:nvSpPr>
        <p:spPr>
          <a:xfrm>
            <a:off x="6629400" y="2560320"/>
            <a:ext cx="21031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4F4F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Self-Knowledge</a:t>
            </a:r>
            <a:endParaRPr lang="en-US" sz="1400" dirty="0"/>
          </a:p>
        </p:txBody>
      </p:sp>
      <p:sp>
        <p:nvSpPr>
          <p:cNvPr id="18" name="Text 16"/>
          <p:cNvSpPr/>
          <p:nvPr/>
        </p:nvSpPr>
        <p:spPr>
          <a:xfrm>
            <a:off x="6629400" y="3017520"/>
            <a:ext cx="210312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C0C0CC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Learn something about how I work, not just the tool.</a:t>
            </a:r>
            <a:endParaRPr lang="en-US" sz="1100" dirty="0"/>
          </a:p>
        </p:txBody>
      </p:sp>
      <p:sp>
        <p:nvSpPr>
          <p:cNvPr id="19" name="Text 17"/>
          <p:cNvSpPr/>
          <p:nvPr/>
        </p:nvSpPr>
        <p:spPr>
          <a:xfrm>
            <a:off x="731520" y="4434840"/>
            <a:ext cx="3657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47484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hugomelis.nl/experiments</a:t>
            </a:r>
            <a:endParaRPr lang="en-US" sz="1100" dirty="0"/>
          </a:p>
        </p:txBody>
      </p:sp>
      <p:pic>
        <p:nvPicPr>
          <p:cNvPr id="20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955280" y="4389120"/>
            <a:ext cx="320040" cy="32004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 AI Experiments — hugomelis.nl</dc:title>
  <dc:subject>PptxGenJS Presentation</dc:subject>
  <dc:creator>Hugo Melis</dc:creator>
  <cp:lastModifiedBy>Hugo Melis</cp:lastModifiedBy>
  <cp:revision>1</cp:revision>
  <dcterms:created xsi:type="dcterms:W3CDTF">2026-03-20T07:07:49Z</dcterms:created>
  <dcterms:modified xsi:type="dcterms:W3CDTF">2026-03-20T07:07:49Z</dcterms:modified>
</cp:coreProperties>
</file>